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3" r:id="rId2"/>
  </p:sldMasterIdLst>
  <p:notesMasterIdLst>
    <p:notesMasterId r:id="rId46"/>
  </p:notesMasterIdLst>
  <p:handoutMasterIdLst>
    <p:handoutMasterId r:id="rId47"/>
  </p:handoutMasterIdLst>
  <p:sldIdLst>
    <p:sldId id="375" r:id="rId3"/>
    <p:sldId id="455" r:id="rId4"/>
    <p:sldId id="451" r:id="rId5"/>
    <p:sldId id="456" r:id="rId6"/>
    <p:sldId id="440" r:id="rId7"/>
    <p:sldId id="454" r:id="rId8"/>
    <p:sldId id="448" r:id="rId9"/>
    <p:sldId id="444" r:id="rId10"/>
    <p:sldId id="449" r:id="rId11"/>
    <p:sldId id="427" r:id="rId12"/>
    <p:sldId id="450" r:id="rId13"/>
    <p:sldId id="420" r:id="rId14"/>
    <p:sldId id="422" r:id="rId15"/>
    <p:sldId id="424" r:id="rId16"/>
    <p:sldId id="457" r:id="rId17"/>
    <p:sldId id="458" r:id="rId18"/>
    <p:sldId id="430" r:id="rId19"/>
    <p:sldId id="459" r:id="rId20"/>
    <p:sldId id="460" r:id="rId21"/>
    <p:sldId id="461" r:id="rId22"/>
    <p:sldId id="421" r:id="rId23"/>
    <p:sldId id="413" r:id="rId24"/>
    <p:sldId id="414" r:id="rId25"/>
    <p:sldId id="411" r:id="rId26"/>
    <p:sldId id="417" r:id="rId27"/>
    <p:sldId id="412" r:id="rId28"/>
    <p:sldId id="418" r:id="rId29"/>
    <p:sldId id="445" r:id="rId30"/>
    <p:sldId id="446" r:id="rId31"/>
    <p:sldId id="429" r:id="rId32"/>
    <p:sldId id="431" r:id="rId33"/>
    <p:sldId id="447" r:id="rId34"/>
    <p:sldId id="432" r:id="rId35"/>
    <p:sldId id="441" r:id="rId36"/>
    <p:sldId id="433" r:id="rId37"/>
    <p:sldId id="434" r:id="rId38"/>
    <p:sldId id="435" r:id="rId39"/>
    <p:sldId id="436" r:id="rId40"/>
    <p:sldId id="437" r:id="rId41"/>
    <p:sldId id="438" r:id="rId42"/>
    <p:sldId id="442" r:id="rId43"/>
    <p:sldId id="439" r:id="rId44"/>
    <p:sldId id="453" r:id="rId45"/>
  </p:sldIdLst>
  <p:sldSz cx="9906000" cy="6858000" type="A4"/>
  <p:notesSz cx="6864350" cy="999648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C990EC7-0682-491F-AFE5-1260E935FBF2}">
          <p14:sldIdLst>
            <p14:sldId id="375"/>
            <p14:sldId id="455"/>
            <p14:sldId id="451"/>
            <p14:sldId id="456"/>
          </p14:sldIdLst>
        </p14:section>
        <p14:section name="공통부분" id="{8EF7482C-BA2B-4751-B134-80B947F3FA1D}">
          <p14:sldIdLst>
            <p14:sldId id="440"/>
            <p14:sldId id="454"/>
            <p14:sldId id="448"/>
            <p14:sldId id="444"/>
          </p14:sldIdLst>
        </p14:section>
        <p14:section name="내 강의실" id="{28EF2164-D551-4A22-AEFB-5F1A1082B578}">
          <p14:sldIdLst>
            <p14:sldId id="449"/>
          </p14:sldIdLst>
        </p14:section>
        <p14:section name="메인" id="{3F03303C-2A6C-4C6C-A43D-7B90A70B7B0C}">
          <p14:sldIdLst>
            <p14:sldId id="427"/>
            <p14:sldId id="450"/>
            <p14:sldId id="420"/>
            <p14:sldId id="422"/>
            <p14:sldId id="424"/>
          </p14:sldIdLst>
        </p14:section>
        <p14:section name="계리직 후기" id="{DA80E17C-2A45-42A3-9198-D00955C1A696}">
          <p14:sldIdLst>
            <p14:sldId id="457"/>
            <p14:sldId id="458"/>
          </p14:sldIdLst>
        </p14:section>
        <p14:section name="군무원 후기" id="{B56C66B9-3159-4E79-8465-930AB573A4B5}">
          <p14:sldIdLst>
            <p14:sldId id="430"/>
            <p14:sldId id="459"/>
          </p14:sldIdLst>
        </p14:section>
        <p14:section name="정보처리" id="{376577E4-7F56-400D-9154-B94654D5C386}">
          <p14:sldIdLst>
            <p14:sldId id="460"/>
            <p14:sldId id="461"/>
            <p14:sldId id="421"/>
          </p14:sldIdLst>
        </p14:section>
        <p14:section name="강의제작지원센터" id="{4FC8274A-1B03-42D6-B4F3-898546E2ABBF}">
          <p14:sldIdLst>
            <p14:sldId id="413"/>
            <p14:sldId id="414"/>
            <p14:sldId id="411"/>
            <p14:sldId id="417"/>
            <p14:sldId id="412"/>
            <p14:sldId id="418"/>
            <p14:sldId id="445"/>
            <p14:sldId id="446"/>
          </p14:sldIdLst>
        </p14:section>
        <p14:section name="문제은행" id="{5E802638-3EF3-471D-B987-BEE7F98C7E1A}">
          <p14:sldIdLst>
            <p14:sldId id="429"/>
          </p14:sldIdLst>
        </p14:section>
        <p14:section name="교재몰" id="{D6F72FC6-2B26-41C3-8AD4-2FE45C8539A0}">
          <p14:sldIdLst>
            <p14:sldId id="431"/>
            <p14:sldId id="447"/>
          </p14:sldIdLst>
        </p14:section>
        <p14:section name="평생교육" id="{B858D13A-F2E0-4712-AF96-EE49BD218F32}">
          <p14:sldIdLst>
            <p14:sldId id="432"/>
            <p14:sldId id="441"/>
          </p14:sldIdLst>
        </p14:section>
        <p14:section name="학습지원센터" id="{4A2F2245-F94B-4FA0-B0B6-43646E468F6B}">
          <p14:sldIdLst>
            <p14:sldId id="433"/>
            <p14:sldId id="434"/>
            <p14:sldId id="435"/>
            <p14:sldId id="436"/>
            <p14:sldId id="437"/>
            <p14:sldId id="438"/>
            <p14:sldId id="442"/>
          </p14:sldIdLst>
        </p14:section>
        <p14:section name="푸터 메뉴 페이지" id="{755A655F-B36E-4243-B0C6-96E6D83070FD}">
          <p14:sldIdLst>
            <p14:sldId id="439"/>
            <p14:sldId id="4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FF00FF"/>
    <a:srgbClr val="006600"/>
    <a:srgbClr val="996633"/>
    <a:srgbClr val="F29000"/>
    <a:srgbClr val="FF3300"/>
    <a:srgbClr val="FFB64B"/>
    <a:srgbClr val="FFFF99"/>
    <a:srgbClr val="3A1D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20" autoAdjust="0"/>
    <p:restoredTop sz="96429" autoAdjust="0"/>
  </p:normalViewPr>
  <p:slideViewPr>
    <p:cSldViewPr>
      <p:cViewPr varScale="1">
        <p:scale>
          <a:sx n="114" d="100"/>
          <a:sy n="114" d="100"/>
        </p:scale>
        <p:origin x="1116" y="10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39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4072" cy="501181"/>
          </a:xfrm>
          <a:prstGeom prst="rect">
            <a:avLst/>
          </a:prstGeom>
        </p:spPr>
        <p:txBody>
          <a:bodyPr vert="horz" lIns="91994" tIns="45997" rIns="91994" bIns="4599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8679" y="1"/>
            <a:ext cx="2974072" cy="501181"/>
          </a:xfrm>
          <a:prstGeom prst="rect">
            <a:avLst/>
          </a:prstGeom>
        </p:spPr>
        <p:txBody>
          <a:bodyPr vert="horz" lIns="91994" tIns="45997" rIns="91994" bIns="45997" rtlCol="0"/>
          <a:lstStyle>
            <a:lvl1pPr algn="r">
              <a:defRPr sz="1200"/>
            </a:lvl1pPr>
          </a:lstStyle>
          <a:p>
            <a:fld id="{5A810A8B-0CF5-4F29-B4B4-52B93F35B562}" type="datetimeFigureOut">
              <a:rPr lang="ko-KR" altLang="en-US" smtClean="0"/>
              <a:pPr/>
              <a:t>2021-11-12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95308"/>
            <a:ext cx="2974072" cy="501181"/>
          </a:xfrm>
          <a:prstGeom prst="rect">
            <a:avLst/>
          </a:prstGeom>
        </p:spPr>
        <p:txBody>
          <a:bodyPr vert="horz" lIns="91994" tIns="45997" rIns="91994" bIns="4599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8679" y="9495308"/>
            <a:ext cx="2974072" cy="501181"/>
          </a:xfrm>
          <a:prstGeom prst="rect">
            <a:avLst/>
          </a:prstGeom>
        </p:spPr>
        <p:txBody>
          <a:bodyPr vert="horz" lIns="91994" tIns="45997" rIns="91994" bIns="45997" rtlCol="0" anchor="b"/>
          <a:lstStyle>
            <a:lvl1pPr algn="r">
              <a:defRPr sz="1200"/>
            </a:lvl1pPr>
          </a:lstStyle>
          <a:p>
            <a:fld id="{4246C2E2-46D4-4B25-B278-953BF817F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48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4072" cy="4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94" tIns="45997" rIns="91994" bIns="4599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8679" y="0"/>
            <a:ext cx="2974072" cy="49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94" tIns="45997" rIns="91994" bIns="4599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7075" y="750888"/>
            <a:ext cx="5411788" cy="37480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957" y="4748453"/>
            <a:ext cx="5492438" cy="449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94" tIns="45997" rIns="91994" bIns="459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95307"/>
            <a:ext cx="2974072" cy="49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94" tIns="45997" rIns="91994" bIns="4599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8679" y="9495307"/>
            <a:ext cx="2974072" cy="49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94" tIns="45997" rIns="91994" bIns="4599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BC241533-BB7B-4BB9-914D-4A05D7FEACD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66954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671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930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847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584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700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7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845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196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824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243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67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561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929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228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055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58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180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78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343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774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843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15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199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714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17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36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41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262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43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09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42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27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24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43820AB-5043-4D3D-A4FD-633C6834EF3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082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CE564F6-A748-4C0B-8A86-6424EE38D9B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6744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81038" y="365125"/>
            <a:ext cx="8543925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C8E1F67-BC15-4870-93D7-59F9E0B0BDE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0006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29200" y="1825625"/>
            <a:ext cx="4195763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5029200" y="4076700"/>
            <a:ext cx="4195763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A44D839-7221-4DCA-A99F-942BE923AD3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161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349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28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419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ED4E83A-A888-4427-A596-C941AD498833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08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3922122-3320-4BA0-AB54-413A1A67EB6D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33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74BD51C-7DDF-4151-A34B-623F777671C3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54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629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A9BB268-49C8-4B6A-93D6-70E0373024A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63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8579CA5-990D-43BF-810D-948D830E1643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0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57D69E-C3B2-41AA-958D-68ED081D82C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10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43820AB-5043-4D3D-A4FD-633C6834EF3A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58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CE564F6-A748-4C0B-8A86-6424EE38D9B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612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81038" y="365125"/>
            <a:ext cx="8543925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C8E1F67-BC15-4870-93D7-59F9E0B0BDE8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694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29200" y="1825625"/>
            <a:ext cx="4195763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5029200" y="4076700"/>
            <a:ext cx="4195763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A44D839-7221-4DCA-A99F-942BE923AD3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16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26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ED4E83A-A888-4427-A596-C941AD49883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496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3922122-3320-4BA0-AB54-413A1A67EB6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089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74BD51C-7DDF-4151-A34B-623F777671C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814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A9BB268-49C8-4B6A-93D6-70E0373024A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063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8579CA5-990D-43BF-810D-948D830E164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316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9086850" y="333375"/>
            <a:ext cx="59055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57D69E-C3B2-41AA-958D-68ED081D82C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826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55931792"/>
              </p:ext>
            </p:extLst>
          </p:nvPr>
        </p:nvGraphicFramePr>
        <p:xfrm>
          <a:off x="56456" y="44621"/>
          <a:ext cx="9793088" cy="6768754"/>
        </p:xfrm>
        <a:graphic>
          <a:graphicData uri="http://schemas.openxmlformats.org/drawingml/2006/table">
            <a:tbl>
              <a:tblPr/>
              <a:tblGrid>
                <a:gridCol w="823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6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15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7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PROJECT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TITLE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</a:rPr>
                        <a:t>WRITER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</a:rPr>
                        <a:t>김소미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DATE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PATH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VER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P.NO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517">
                <a:tc rowSpan="2"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Description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6203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9pPr>
    </p:titleStyle>
    <p:bodyStyle>
      <a:lvl1pPr marL="190500" indent="-190500" algn="l" rtl="0" fontAlgn="base" latinLnBrk="1">
        <a:lnSpc>
          <a:spcPct val="90000"/>
        </a:lnSpc>
        <a:spcBef>
          <a:spcPct val="20000"/>
        </a:spcBef>
        <a:spcAft>
          <a:spcPct val="0"/>
        </a:spcAft>
        <a:tabLst>
          <a:tab pos="381000" algn="l"/>
        </a:tabLst>
        <a:defRPr kumimoji="1" sz="800" kern="1200">
          <a:solidFill>
            <a:srgbClr val="3333FF"/>
          </a:solidFill>
          <a:latin typeface="+mn-lt"/>
          <a:ea typeface="+mn-ea"/>
          <a:cs typeface="+mn-cs"/>
        </a:defRPr>
      </a:lvl1pPr>
      <a:lvl2pPr marL="388938" indent="-196850" algn="l" rtl="0" fontAlgn="base" latinLnBrk="1">
        <a:lnSpc>
          <a:spcPct val="90000"/>
        </a:lnSpc>
        <a:spcBef>
          <a:spcPct val="20000"/>
        </a:spcBef>
        <a:spcAft>
          <a:spcPct val="0"/>
        </a:spcAft>
        <a:tabLst>
          <a:tab pos="381000" algn="l"/>
        </a:tabLst>
        <a:defRPr kumimoji="1" sz="800" kern="1200">
          <a:solidFill>
            <a:srgbClr val="3333FF"/>
          </a:solidFill>
          <a:latin typeface="+mn-lt"/>
          <a:ea typeface="+mn-ea"/>
          <a:cs typeface="+mn-cs"/>
        </a:defRPr>
      </a:lvl2pPr>
      <a:lvl3pPr marL="1049338" indent="-96838" algn="l" rtl="0" fontAlgn="base" latinLnBrk="1">
        <a:lnSpc>
          <a:spcPct val="110000"/>
        </a:lnSpc>
        <a:spcBef>
          <a:spcPct val="20000"/>
        </a:spcBef>
        <a:spcAft>
          <a:spcPct val="0"/>
        </a:spcAft>
        <a:buFont typeface="Arial" panose="020B0604020202020204" pitchFamily="34" charset="0"/>
        <a:tabLst>
          <a:tab pos="381000" algn="l"/>
        </a:tabLst>
        <a:defRPr kumimoji="1"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1327150" indent="-87313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–"/>
        <a:tabLst>
          <a:tab pos="381000" algn="l"/>
        </a:tabLst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1788" indent="-84138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»"/>
        <a:tabLst>
          <a:tab pos="381000" algn="l"/>
        </a:tabLst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39792700"/>
              </p:ext>
            </p:extLst>
          </p:nvPr>
        </p:nvGraphicFramePr>
        <p:xfrm>
          <a:off x="56456" y="44621"/>
          <a:ext cx="9793088" cy="6768754"/>
        </p:xfrm>
        <a:graphic>
          <a:graphicData uri="http://schemas.openxmlformats.org/drawingml/2006/table">
            <a:tbl>
              <a:tblPr/>
              <a:tblGrid>
                <a:gridCol w="823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6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15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7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PROJECT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TITLE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</a:rPr>
                        <a:t>WRITER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</a:rPr>
                        <a:t>윤미연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DATE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PATH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VER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Verdana" pitchFamily="34" charset="0"/>
                        </a:rPr>
                        <a:t>1.0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돋움" pitchFamily="50" charset="-127"/>
                          <a:cs typeface="Verdana" pitchFamily="34" charset="0"/>
                        </a:rPr>
                        <a:t>P.NO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517">
                <a:tc rowSpan="2"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Description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6203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63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8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9pPr>
    </p:titleStyle>
    <p:bodyStyle>
      <a:lvl1pPr marL="190500" indent="-190500" algn="l" rtl="0" fontAlgn="base" latinLnBrk="1">
        <a:lnSpc>
          <a:spcPct val="90000"/>
        </a:lnSpc>
        <a:spcBef>
          <a:spcPct val="20000"/>
        </a:spcBef>
        <a:spcAft>
          <a:spcPct val="0"/>
        </a:spcAft>
        <a:tabLst>
          <a:tab pos="381000" algn="l"/>
        </a:tabLst>
        <a:defRPr kumimoji="1" sz="800" kern="1200">
          <a:solidFill>
            <a:srgbClr val="3333FF"/>
          </a:solidFill>
          <a:latin typeface="+mn-lt"/>
          <a:ea typeface="+mn-ea"/>
          <a:cs typeface="+mn-cs"/>
        </a:defRPr>
      </a:lvl1pPr>
      <a:lvl2pPr marL="388938" indent="-196850" algn="l" rtl="0" fontAlgn="base" latinLnBrk="1">
        <a:lnSpc>
          <a:spcPct val="90000"/>
        </a:lnSpc>
        <a:spcBef>
          <a:spcPct val="20000"/>
        </a:spcBef>
        <a:spcAft>
          <a:spcPct val="0"/>
        </a:spcAft>
        <a:tabLst>
          <a:tab pos="381000" algn="l"/>
        </a:tabLst>
        <a:defRPr kumimoji="1" sz="800" kern="1200">
          <a:solidFill>
            <a:srgbClr val="3333FF"/>
          </a:solidFill>
          <a:latin typeface="+mn-lt"/>
          <a:ea typeface="+mn-ea"/>
          <a:cs typeface="+mn-cs"/>
        </a:defRPr>
      </a:lvl2pPr>
      <a:lvl3pPr marL="1049338" indent="-96838" algn="l" rtl="0" fontAlgn="base" latinLnBrk="1">
        <a:lnSpc>
          <a:spcPct val="110000"/>
        </a:lnSpc>
        <a:spcBef>
          <a:spcPct val="20000"/>
        </a:spcBef>
        <a:spcAft>
          <a:spcPct val="0"/>
        </a:spcAft>
        <a:buFont typeface="Arial" panose="020B0604020202020204" pitchFamily="34" charset="0"/>
        <a:tabLst>
          <a:tab pos="381000" algn="l"/>
        </a:tabLst>
        <a:defRPr kumimoji="1"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1327150" indent="-87313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–"/>
        <a:tabLst>
          <a:tab pos="381000" algn="l"/>
        </a:tabLst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1788" indent="-84138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»"/>
        <a:tabLst>
          <a:tab pos="381000" algn="l"/>
        </a:tabLst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hyperlink" Target="https://www.youtube.com/watch?v=7mN2zqQVqwg&amp;t=1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mPkh5xYIn5s" TargetMode="External"/><Relationship Id="rId5" Type="http://schemas.openxmlformats.org/officeDocument/2006/relationships/hyperlink" Target="https://www.youtube.com/watch?v=jqV-13RrpJ0" TargetMode="External"/><Relationship Id="rId4" Type="http://schemas.openxmlformats.org/officeDocument/2006/relationships/hyperlink" Target="https://www.youtube.com/watch?v=Vb9aTianbi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on.com/yst/passinfo/lists/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on.com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igma.com/file/scsWv8h9dvWXxvMyqmdN5W/%EC%97%90%EB%93%80%EC%98%A8-5?node-id=0%3A1" TargetMode="External"/><Relationship Id="rId4" Type="http://schemas.openxmlformats.org/officeDocument/2006/relationships/hyperlink" Target="https://www.figma.com/proto/scsWv8h9dvWXxvMyqmdN5W/%EC%97%90%EB%93%80%EC%98%A8-5?page-id=0%3A1&amp;node-id=2%3A1742&amp;viewport=243%2C48%2C0.18&amp;scaling=scale-down-width&amp;starting-point-node-id=2%3A1742&amp;hide-ui=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jedu09@naver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bRVWRh26r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watch?v=Pi9R-LYArm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on.com/lectureSupport/teacher_inf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eduon.com/lectureSupport/brand_info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nafind.com/insuretech-service/" TargetMode="External"/><Relationship Id="rId5" Type="http://schemas.openxmlformats.org/officeDocument/2006/relationships/hyperlink" Target="https://smartzzang.com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61938" y="5665788"/>
            <a:ext cx="9297987" cy="863600"/>
            <a:chOff x="152" y="3294"/>
            <a:chExt cx="5407" cy="503"/>
          </a:xfrm>
        </p:grpSpPr>
        <p:sp>
          <p:nvSpPr>
            <p:cNvPr id="3" name="Line 9"/>
            <p:cNvSpPr>
              <a:spLocks noChangeShapeType="1"/>
            </p:cNvSpPr>
            <p:nvPr/>
          </p:nvSpPr>
          <p:spPr bwMode="auto">
            <a:xfrm>
              <a:off x="2925" y="3294"/>
              <a:ext cx="8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Line 10"/>
            <p:cNvSpPr>
              <a:spLocks noChangeShapeType="1"/>
            </p:cNvSpPr>
            <p:nvPr/>
          </p:nvSpPr>
          <p:spPr bwMode="auto">
            <a:xfrm>
              <a:off x="2925" y="3467"/>
              <a:ext cx="857" cy="0"/>
            </a:xfrm>
            <a:prstGeom prst="line">
              <a:avLst/>
            </a:prstGeom>
            <a:noFill/>
            <a:ln w="3175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Line 11"/>
            <p:cNvSpPr>
              <a:spLocks noChangeShapeType="1"/>
            </p:cNvSpPr>
            <p:nvPr/>
          </p:nvSpPr>
          <p:spPr bwMode="auto">
            <a:xfrm>
              <a:off x="2925" y="3629"/>
              <a:ext cx="857" cy="0"/>
            </a:xfrm>
            <a:prstGeom prst="line">
              <a:avLst/>
            </a:prstGeom>
            <a:noFill/>
            <a:ln w="3175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Line 12"/>
            <p:cNvSpPr>
              <a:spLocks noChangeShapeType="1"/>
            </p:cNvSpPr>
            <p:nvPr/>
          </p:nvSpPr>
          <p:spPr bwMode="auto">
            <a:xfrm>
              <a:off x="2925" y="3797"/>
              <a:ext cx="857" cy="0"/>
            </a:xfrm>
            <a:prstGeom prst="line">
              <a:avLst/>
            </a:prstGeom>
            <a:noFill/>
            <a:ln w="3175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204" y="3294"/>
              <a:ext cx="8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>
              <a:off x="204" y="3467"/>
              <a:ext cx="857" cy="0"/>
            </a:xfrm>
            <a:prstGeom prst="line">
              <a:avLst/>
            </a:prstGeom>
            <a:noFill/>
            <a:ln w="3175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204" y="3629"/>
              <a:ext cx="857" cy="0"/>
            </a:xfrm>
            <a:prstGeom prst="line">
              <a:avLst/>
            </a:prstGeom>
            <a:noFill/>
            <a:ln w="3175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>
              <a:off x="204" y="3797"/>
              <a:ext cx="857" cy="0"/>
            </a:xfrm>
            <a:prstGeom prst="line">
              <a:avLst/>
            </a:prstGeom>
            <a:noFill/>
            <a:ln w="3175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7"/>
            <p:cNvGrpSpPr>
              <a:grpSpLocks/>
            </p:cNvGrpSpPr>
            <p:nvPr/>
          </p:nvGrpSpPr>
          <p:grpSpPr bwMode="auto">
            <a:xfrm>
              <a:off x="1154" y="3294"/>
              <a:ext cx="1681" cy="503"/>
              <a:chOff x="1108" y="3294"/>
              <a:chExt cx="1591" cy="503"/>
            </a:xfrm>
          </p:grpSpPr>
          <p:sp>
            <p:nvSpPr>
              <p:cNvPr id="29" name="Line 18"/>
              <p:cNvSpPr>
                <a:spLocks noChangeShapeType="1"/>
              </p:cNvSpPr>
              <p:nvPr/>
            </p:nvSpPr>
            <p:spPr bwMode="auto">
              <a:xfrm>
                <a:off x="1108" y="3294"/>
                <a:ext cx="159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Line 19"/>
              <p:cNvSpPr>
                <a:spLocks noChangeShapeType="1"/>
              </p:cNvSpPr>
              <p:nvPr/>
            </p:nvSpPr>
            <p:spPr bwMode="auto">
              <a:xfrm>
                <a:off x="1108" y="3467"/>
                <a:ext cx="1591" cy="0"/>
              </a:xfrm>
              <a:prstGeom prst="line">
                <a:avLst/>
              </a:prstGeom>
              <a:noFill/>
              <a:ln w="3175">
                <a:solidFill>
                  <a:srgbClr val="EAEAE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Line 20"/>
              <p:cNvSpPr>
                <a:spLocks noChangeShapeType="1"/>
              </p:cNvSpPr>
              <p:nvPr/>
            </p:nvSpPr>
            <p:spPr bwMode="auto">
              <a:xfrm>
                <a:off x="1108" y="3629"/>
                <a:ext cx="1591" cy="0"/>
              </a:xfrm>
              <a:prstGeom prst="line">
                <a:avLst/>
              </a:prstGeom>
              <a:noFill/>
              <a:ln w="3175">
                <a:solidFill>
                  <a:srgbClr val="EAEAE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Line 21"/>
              <p:cNvSpPr>
                <a:spLocks noChangeShapeType="1"/>
              </p:cNvSpPr>
              <p:nvPr/>
            </p:nvSpPr>
            <p:spPr bwMode="auto">
              <a:xfrm>
                <a:off x="1108" y="3797"/>
                <a:ext cx="1591" cy="0"/>
              </a:xfrm>
              <a:prstGeom prst="line">
                <a:avLst/>
              </a:prstGeom>
              <a:noFill/>
              <a:ln w="3175">
                <a:solidFill>
                  <a:srgbClr val="EAEAE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3878" y="3294"/>
              <a:ext cx="16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3878" y="3467"/>
              <a:ext cx="1681" cy="0"/>
            </a:xfrm>
            <a:prstGeom prst="line">
              <a:avLst/>
            </a:prstGeom>
            <a:noFill/>
            <a:ln w="3175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3878" y="3629"/>
              <a:ext cx="1681" cy="0"/>
            </a:xfrm>
            <a:prstGeom prst="line">
              <a:avLst/>
            </a:prstGeom>
            <a:noFill/>
            <a:ln w="3175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25"/>
            <p:cNvSpPr>
              <a:spLocks noChangeShapeType="1"/>
            </p:cNvSpPr>
            <p:nvPr/>
          </p:nvSpPr>
          <p:spPr bwMode="auto">
            <a:xfrm>
              <a:off x="3878" y="3797"/>
              <a:ext cx="1681" cy="0"/>
            </a:xfrm>
            <a:prstGeom prst="line">
              <a:avLst/>
            </a:prstGeom>
            <a:noFill/>
            <a:ln w="3175">
              <a:solidFill>
                <a:srgbClr val="EAEAEA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Group 26"/>
            <p:cNvGrpSpPr>
              <a:grpSpLocks/>
            </p:cNvGrpSpPr>
            <p:nvPr/>
          </p:nvGrpSpPr>
          <p:grpSpPr bwMode="auto">
            <a:xfrm>
              <a:off x="152" y="3305"/>
              <a:ext cx="5347" cy="492"/>
              <a:chOff x="152" y="3305"/>
              <a:chExt cx="5347" cy="492"/>
            </a:xfrm>
          </p:grpSpPr>
          <p:sp>
            <p:nvSpPr>
              <p:cNvPr id="17" name="Text Box 13"/>
              <p:cNvSpPr txBox="1">
                <a:spLocks noChangeArrowheads="1"/>
              </p:cNvSpPr>
              <p:nvPr/>
            </p:nvSpPr>
            <p:spPr bwMode="auto">
              <a:xfrm>
                <a:off x="152" y="3305"/>
                <a:ext cx="92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r>
                  <a:rPr lang="ko-KR" altLang="en-US" sz="1100" dirty="0"/>
                  <a:t>작성자명 </a:t>
                </a:r>
                <a:r>
                  <a:rPr lang="en-US" altLang="ko-KR" sz="1100" dirty="0"/>
                  <a:t>(</a:t>
                </a:r>
                <a:r>
                  <a:rPr lang="ko-KR" altLang="en-US" sz="1100" dirty="0"/>
                  <a:t>직급</a:t>
                </a:r>
                <a:r>
                  <a:rPr lang="en-US" altLang="ko-KR" sz="1100" dirty="0"/>
                  <a:t>)</a:t>
                </a:r>
              </a:p>
            </p:txBody>
          </p:sp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152" y="3469"/>
                <a:ext cx="92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r>
                  <a:rPr lang="ko-KR" altLang="en-US" sz="1100" dirty="0"/>
                  <a:t>이메일</a:t>
                </a:r>
              </a:p>
            </p:txBody>
          </p:sp>
          <p:sp>
            <p:nvSpPr>
              <p:cNvPr id="19" name="Text Box 13"/>
              <p:cNvSpPr txBox="1">
                <a:spLocks noChangeArrowheads="1"/>
              </p:cNvSpPr>
              <p:nvPr/>
            </p:nvSpPr>
            <p:spPr bwMode="auto">
              <a:xfrm>
                <a:off x="152" y="3637"/>
                <a:ext cx="92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r>
                  <a:rPr lang="ko-KR" altLang="en-US" sz="1100" dirty="0"/>
                  <a:t>최초 작성일</a:t>
                </a:r>
              </a:p>
            </p:txBody>
          </p:sp>
          <p:sp>
            <p:nvSpPr>
              <p:cNvPr id="20" name="Text Box 13"/>
              <p:cNvSpPr txBox="1">
                <a:spLocks noChangeArrowheads="1"/>
              </p:cNvSpPr>
              <p:nvPr/>
            </p:nvSpPr>
            <p:spPr bwMode="auto">
              <a:xfrm>
                <a:off x="1086" y="3305"/>
                <a:ext cx="92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r>
                  <a:rPr lang="ko-KR" altLang="en-US" sz="1100" dirty="0" err="1"/>
                  <a:t>김소미</a:t>
                </a:r>
                <a:endParaRPr lang="en-US" altLang="ko-KR" sz="1100" dirty="0"/>
              </a:p>
            </p:txBody>
          </p:sp>
          <p:sp>
            <p:nvSpPr>
              <p:cNvPr id="21" name="Text Box 13"/>
              <p:cNvSpPr txBox="1">
                <a:spLocks noChangeArrowheads="1"/>
              </p:cNvSpPr>
              <p:nvPr/>
            </p:nvSpPr>
            <p:spPr bwMode="auto">
              <a:xfrm>
                <a:off x="1086" y="3469"/>
                <a:ext cx="167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endParaRPr lang="en-US" altLang="ko-KR" sz="1100" dirty="0"/>
              </a:p>
            </p:txBody>
          </p:sp>
          <p:sp>
            <p:nvSpPr>
              <p:cNvPr id="22" name="Text Box 13"/>
              <p:cNvSpPr txBox="1">
                <a:spLocks noChangeArrowheads="1"/>
              </p:cNvSpPr>
              <p:nvPr/>
            </p:nvSpPr>
            <p:spPr bwMode="auto">
              <a:xfrm>
                <a:off x="1086" y="3637"/>
                <a:ext cx="92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endParaRPr lang="en-US" altLang="ko-KR" sz="1100" dirty="0"/>
              </a:p>
            </p:txBody>
          </p:sp>
          <p:sp>
            <p:nvSpPr>
              <p:cNvPr id="23" name="Text Box 13"/>
              <p:cNvSpPr txBox="1">
                <a:spLocks noChangeArrowheads="1"/>
              </p:cNvSpPr>
              <p:nvPr/>
            </p:nvSpPr>
            <p:spPr bwMode="auto">
              <a:xfrm>
                <a:off x="2874" y="3305"/>
                <a:ext cx="92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r>
                  <a:rPr lang="ko-KR" altLang="en-US" sz="1100" dirty="0"/>
                  <a:t>문서버전</a:t>
                </a:r>
              </a:p>
            </p:txBody>
          </p:sp>
          <p:sp>
            <p:nvSpPr>
              <p:cNvPr id="24" name="Text Box 13"/>
              <p:cNvSpPr txBox="1">
                <a:spLocks noChangeArrowheads="1"/>
              </p:cNvSpPr>
              <p:nvPr/>
            </p:nvSpPr>
            <p:spPr bwMode="auto">
              <a:xfrm>
                <a:off x="2874" y="3469"/>
                <a:ext cx="92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r>
                  <a:rPr lang="ko-KR" altLang="en-US" sz="1100" dirty="0"/>
                  <a:t>소속</a:t>
                </a:r>
              </a:p>
            </p:txBody>
          </p:sp>
          <p:sp>
            <p:nvSpPr>
              <p:cNvPr id="25" name="Text Box 13"/>
              <p:cNvSpPr txBox="1">
                <a:spLocks noChangeArrowheads="1"/>
              </p:cNvSpPr>
              <p:nvPr/>
            </p:nvSpPr>
            <p:spPr bwMode="auto">
              <a:xfrm>
                <a:off x="2874" y="3637"/>
                <a:ext cx="92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r>
                  <a:rPr lang="ko-KR" altLang="en-US" sz="1100" dirty="0"/>
                  <a:t>최종 업데이트일</a:t>
                </a:r>
              </a:p>
            </p:txBody>
          </p:sp>
          <p:sp>
            <p:nvSpPr>
              <p:cNvPr id="26" name="Text Box 13"/>
              <p:cNvSpPr txBox="1">
                <a:spLocks noChangeArrowheads="1"/>
              </p:cNvSpPr>
              <p:nvPr/>
            </p:nvSpPr>
            <p:spPr bwMode="auto">
              <a:xfrm>
                <a:off x="3820" y="3305"/>
                <a:ext cx="929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r>
                  <a:rPr lang="en-US" altLang="ko-KR" sz="1100" dirty="0"/>
                  <a:t>V 1.0</a:t>
                </a:r>
              </a:p>
            </p:txBody>
          </p:sp>
          <p:sp>
            <p:nvSpPr>
              <p:cNvPr id="27" name="Text Box 13"/>
              <p:cNvSpPr txBox="1">
                <a:spLocks noChangeArrowheads="1"/>
              </p:cNvSpPr>
              <p:nvPr/>
            </p:nvSpPr>
            <p:spPr bwMode="auto">
              <a:xfrm>
                <a:off x="3820" y="3469"/>
                <a:ext cx="1679" cy="1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endParaRPr lang="en-US" altLang="ko-KR" sz="1100" dirty="0"/>
              </a:p>
            </p:txBody>
          </p: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3820" y="3637"/>
                <a:ext cx="929" cy="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0" tIns="50396" rIns="100790" bIns="50396">
                <a:spAutoFit/>
              </a:bodyPr>
              <a:lstStyle/>
              <a:p>
                <a:pPr defTabSz="1090613"/>
                <a:r>
                  <a:rPr lang="en-US" altLang="ko-KR" sz="1100" dirty="0">
                    <a:solidFill>
                      <a:srgbClr val="FF3300"/>
                    </a:solidFill>
                  </a:rPr>
                  <a:t>2021.11.08</a:t>
                </a:r>
              </a:p>
            </p:txBody>
          </p:sp>
        </p:grpSp>
      </p:grp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368831" y="346902"/>
            <a:ext cx="9191093" cy="406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 lIns="100790" tIns="50396" rIns="100790" bIns="50396">
            <a:spAutoFit/>
          </a:bodyPr>
          <a:lstStyle/>
          <a:p>
            <a:pPr defTabSz="1008063"/>
            <a:r>
              <a:rPr lang="en-US" altLang="ko-KR" sz="2000" dirty="0"/>
              <a:t>2010 SK communications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5" y="399718"/>
            <a:ext cx="1066800" cy="29527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368831" y="1149116"/>
            <a:ext cx="919109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8831" y="2949341"/>
            <a:ext cx="9191093" cy="4992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2"/>
          <p:cNvSpPr txBox="1">
            <a:spLocks noChangeArrowheads="1"/>
          </p:cNvSpPr>
          <p:nvPr/>
        </p:nvSpPr>
        <p:spPr bwMode="auto">
          <a:xfrm>
            <a:off x="1496617" y="1565340"/>
            <a:ext cx="80633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kumimoji="0" lang="ko-KR" altLang="en-US" sz="3600" b="1" dirty="0" err="1">
                <a:solidFill>
                  <a:prstClr val="black"/>
                </a:solidFill>
                <a:ea typeface="맑은 고딕" pitchFamily="50" charset="-127"/>
              </a:rPr>
              <a:t>에듀온</a:t>
            </a:r>
            <a:r>
              <a:rPr kumimoji="0" lang="ko-KR" altLang="en-US" sz="3600" b="1" dirty="0">
                <a:solidFill>
                  <a:prstClr val="black"/>
                </a:solidFill>
                <a:ea typeface="맑은 고딕" pitchFamily="50" charset="-127"/>
              </a:rPr>
              <a:t> 메인 수정 </a:t>
            </a:r>
            <a:endParaRPr kumimoji="0" lang="en-US" altLang="ko-KR" sz="3600" b="1" dirty="0">
              <a:solidFill>
                <a:prstClr val="black"/>
              </a:solidFill>
              <a:ea typeface="맑은 고딕" pitchFamily="50" charset="-127"/>
            </a:endParaRPr>
          </a:p>
        </p:txBody>
      </p:sp>
      <p:sp>
        <p:nvSpPr>
          <p:cNvPr id="40" name="TextBox 42">
            <a:extLst>
              <a:ext uri="{FF2B5EF4-FFF2-40B4-BE49-F238E27FC236}">
                <a16:creationId xmlns:a16="http://schemas.microsoft.com/office/drawing/2014/main" id="{B23C1F38-3963-4A12-9B6B-DE5191EDE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17" y="2291571"/>
            <a:ext cx="8063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kumimoji="0" lang="ko-KR" altLang="en-US" sz="1800" b="1" dirty="0">
                <a:solidFill>
                  <a:prstClr val="black"/>
                </a:solidFill>
                <a:ea typeface="맑은 고딕" pitchFamily="50" charset="-127"/>
              </a:rPr>
              <a:t>전체적으로 디자인 프로토타입과 동일</a:t>
            </a:r>
            <a:endParaRPr kumimoji="0" lang="en-US" altLang="ko-KR" sz="1800" b="1" dirty="0">
              <a:solidFill>
                <a:prstClr val="black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455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08EC1-2FF2-4027-9918-9B1841B9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537230"/>
            <a:ext cx="6979296" cy="32198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3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메인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메인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10853"/>
              </p:ext>
            </p:extLst>
          </p:nvPr>
        </p:nvGraphicFramePr>
        <p:xfrm>
          <a:off x="7536579" y="757805"/>
          <a:ext cx="2313224" cy="3601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영상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배너 영역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슬라이드 </a:t>
                      </a:r>
                      <a:r>
                        <a:rPr lang="en-US" altLang="ko-KR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=</a:t>
                      </a:r>
                      <a:r>
                        <a:rPr lang="ko-KR" altLang="en-US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fade </a:t>
                      </a:r>
                      <a:r>
                        <a:rPr lang="ko-KR" altLang="en-US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효과</a:t>
                      </a:r>
                      <a:endParaRPr lang="en-US" altLang="ko-KR" sz="800" b="0" dirty="0">
                        <a:solidFill>
                          <a:srgbClr val="3366FF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유상통</a:t>
                      </a:r>
                      <a:r>
                        <a:rPr lang="ko-KR" altLang="en-US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메인 배너처럼</a:t>
                      </a:r>
                      <a:r>
                        <a:rPr lang="en-US" altLang="ko-KR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스크롤 내리면 </a:t>
                      </a:r>
                      <a:r>
                        <a:rPr lang="en-US" altLang="ko-KR" sz="800" b="0" baseline="0" dirty="0" err="1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gnb</a:t>
                      </a:r>
                      <a:r>
                        <a:rPr lang="ko-KR" altLang="en-US" sz="800" b="0" baseline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 흰색으로 바뀌면서 상단 고정</a:t>
                      </a:r>
                      <a:endParaRPr lang="en-US" altLang="ko-KR" sz="800" b="0" baseline="0" dirty="0">
                        <a:solidFill>
                          <a:srgbClr val="3366FF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3F0D67B3-9D44-4D32-95CD-116C4C752C4B}"/>
              </a:ext>
            </a:extLst>
          </p:cNvPr>
          <p:cNvSpPr/>
          <p:nvPr/>
        </p:nvSpPr>
        <p:spPr bwMode="auto">
          <a:xfrm>
            <a:off x="416496" y="1484784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88DF2F-0463-4513-A13E-6949B2267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06" y="3923272"/>
            <a:ext cx="5760640" cy="2639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6D2659-87BF-4F33-8591-3FA26335B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03" y="4172259"/>
            <a:ext cx="5385048" cy="20591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26CE60C-B288-49E0-9DA6-46EDF9B2B1BB}"/>
              </a:ext>
            </a:extLst>
          </p:cNvPr>
          <p:cNvSpPr/>
          <p:nvPr/>
        </p:nvSpPr>
        <p:spPr bwMode="auto">
          <a:xfrm>
            <a:off x="720154" y="4172259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7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C9244A-8BA8-467F-87F7-50BD841F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0" y="1638923"/>
            <a:ext cx="6923304" cy="25980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3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메인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메인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699022"/>
              </p:ext>
            </p:extLst>
          </p:nvPr>
        </p:nvGraphicFramePr>
        <p:xfrm>
          <a:off x="7536579" y="757805"/>
          <a:ext cx="2313224" cy="320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https://eduon.com/yst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https://eduon.com/army</a:t>
                      </a: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https://eduon.com/official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https://eduon.com/info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평생교육 페이지로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 err="1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호버</a:t>
                      </a:r>
                      <a:r>
                        <a:rPr lang="en-US" altLang="ko-KR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  <a:r>
                        <a:rPr lang="ko-KR" altLang="en-US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그림자</a:t>
                      </a:r>
                      <a:r>
                        <a:rPr lang="en-US" altLang="ko-KR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+</a:t>
                      </a:r>
                      <a:r>
                        <a:rPr lang="ko-KR" altLang="en-US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위로</a:t>
                      </a:r>
                      <a:endParaRPr lang="en-US" altLang="ko-KR" sz="800" b="0" dirty="0">
                        <a:solidFill>
                          <a:srgbClr val="3366FF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3F0D67B3-9D44-4D32-95CD-116C4C752C4B}"/>
              </a:ext>
            </a:extLst>
          </p:cNvPr>
          <p:cNvSpPr/>
          <p:nvPr/>
        </p:nvSpPr>
        <p:spPr bwMode="auto">
          <a:xfrm>
            <a:off x="416496" y="1844824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DA035F6-6771-4F89-9CEB-D4D2630C3335}"/>
              </a:ext>
            </a:extLst>
          </p:cNvPr>
          <p:cNvSpPr/>
          <p:nvPr/>
        </p:nvSpPr>
        <p:spPr bwMode="auto">
          <a:xfrm>
            <a:off x="1712640" y="1969342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1BB31E0-7641-4279-AB15-C7948028EF5F}"/>
              </a:ext>
            </a:extLst>
          </p:cNvPr>
          <p:cNvSpPr/>
          <p:nvPr/>
        </p:nvSpPr>
        <p:spPr bwMode="auto">
          <a:xfrm>
            <a:off x="3008784" y="1969342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3A9A70E-5A79-4D32-BA96-865D683C49C0}"/>
              </a:ext>
            </a:extLst>
          </p:cNvPr>
          <p:cNvSpPr/>
          <p:nvPr/>
        </p:nvSpPr>
        <p:spPr bwMode="auto">
          <a:xfrm>
            <a:off x="4304928" y="1934306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56A411A-AECB-4FFA-9818-B234B6BDC0A9}"/>
              </a:ext>
            </a:extLst>
          </p:cNvPr>
          <p:cNvSpPr/>
          <p:nvPr/>
        </p:nvSpPr>
        <p:spPr bwMode="auto">
          <a:xfrm>
            <a:off x="5656724" y="1969932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5497AD6-9803-4E00-AE46-94F3ED590FEE}"/>
              </a:ext>
            </a:extLst>
          </p:cNvPr>
          <p:cNvSpPr/>
          <p:nvPr/>
        </p:nvSpPr>
        <p:spPr bwMode="auto">
          <a:xfrm>
            <a:off x="370487" y="3758603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82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5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메인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en-US" altLang="ko-KR" b="1" dirty="0" err="1"/>
              <a:t>hot&amp;new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76072"/>
              </p:ext>
            </p:extLst>
          </p:nvPr>
        </p:nvGraphicFramePr>
        <p:xfrm>
          <a:off x="7536579" y="764704"/>
          <a:ext cx="2313224" cy="3686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345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 사이트처럼</a:t>
                      </a: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r>
                        <a:rPr lang="ko-KR" altLang="en-US" sz="80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위에서부터 스크롤 내리면 한 개씩 위에서 아래로 등장하게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세개가</a:t>
                      </a:r>
                      <a:r>
                        <a:rPr lang="ko-KR" altLang="en-US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한 묶음으로 슬라이드</a:t>
                      </a: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슬라이드시에는 상단에서 등장</a:t>
                      </a:r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X)</a:t>
                      </a: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377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https://www.spc.co.kr/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661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AA2BB7A-7D1D-409B-AAB9-C8350F7497F0}"/>
              </a:ext>
            </a:extLst>
          </p:cNvPr>
          <p:cNvSpPr txBox="1"/>
          <p:nvPr/>
        </p:nvSpPr>
        <p:spPr>
          <a:xfrm>
            <a:off x="209390" y="620688"/>
            <a:ext cx="1603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+mn-ea"/>
                <a:ea typeface="+mn-ea"/>
              </a:rPr>
              <a:t>에듀온</a:t>
            </a:r>
            <a:r>
              <a:rPr lang="ko-KR" altLang="en-US" sz="1100" b="1" dirty="0">
                <a:latin typeface="+mn-ea"/>
                <a:ea typeface="+mn-ea"/>
              </a:rPr>
              <a:t> </a:t>
            </a:r>
            <a:r>
              <a:rPr lang="en-US" altLang="ko-KR" sz="1100" b="1" dirty="0">
                <a:latin typeface="+mn-ea"/>
                <a:ea typeface="+mn-ea"/>
              </a:rPr>
              <a:t>HOT&amp;NEW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B5F43E-652D-4A73-A4A4-07E191D9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999544"/>
            <a:ext cx="5246464" cy="2682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932CB2-C842-4D47-9B85-56ABC2DC0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0" y="4004238"/>
            <a:ext cx="5607109" cy="246905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23AA91B-CD5A-4246-A021-D030BB3AD229}"/>
              </a:ext>
            </a:extLst>
          </p:cNvPr>
          <p:cNvSpPr/>
          <p:nvPr/>
        </p:nvSpPr>
        <p:spPr bwMode="auto">
          <a:xfrm>
            <a:off x="1136576" y="1409003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63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B22027-D3AA-42CD-A860-741BF197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5" y="1039749"/>
            <a:ext cx="6898454" cy="25533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메인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메인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4455"/>
              </p:ext>
            </p:extLst>
          </p:nvPr>
        </p:nvGraphicFramePr>
        <p:xfrm>
          <a:off x="7536579" y="757805"/>
          <a:ext cx="2313224" cy="5064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4"/>
                        </a:rPr>
                        <a:t>https://www.youtube.com/watch?v=Vb9aTianbi8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5"/>
                        </a:rPr>
                        <a:t>https://www.youtube.com/watch?v=jqV-13RrpJ0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6"/>
                        </a:rPr>
                        <a:t>https://www.youtube.com/watch?v=mPkh5xYIn5s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7"/>
                        </a:rPr>
                        <a:t>https://www.youtube.com/watch?v=7mN2zqQVqwg&amp;t=1s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https://www.youtube.com/watch?v=VtqqttapKz4</a:t>
                      </a: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랜덤으로 노출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위에 해당 설명 부분</a:t>
                      </a:r>
                      <a:endParaRPr lang="en-US" altLang="ko-KR" sz="800" dirty="0">
                        <a:solidFill>
                          <a:srgbClr val="3366FF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r>
                        <a:rPr lang="ko-KR" altLang="en-US" sz="80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텍스트로 얹혀지게</a:t>
                      </a:r>
                      <a:endParaRPr lang="en-US" altLang="ko-KR" sz="800" dirty="0">
                        <a:solidFill>
                          <a:srgbClr val="3366FF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영상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호버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시 살짝 밝아지게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DFBE90A-6BF7-40A0-82D9-5382CC93FD68}"/>
              </a:ext>
            </a:extLst>
          </p:cNvPr>
          <p:cNvSpPr txBox="1"/>
          <p:nvPr/>
        </p:nvSpPr>
        <p:spPr>
          <a:xfrm>
            <a:off x="739068" y="693527"/>
            <a:ext cx="1603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빠른 합격</a:t>
            </a:r>
            <a:r>
              <a:rPr lang="en-US" altLang="ko-KR" sz="1100" b="1" dirty="0">
                <a:latin typeface="+mn-ea"/>
                <a:ea typeface="+mn-ea"/>
              </a:rPr>
              <a:t> = </a:t>
            </a:r>
            <a:r>
              <a:rPr lang="ko-KR" altLang="en-US" sz="1100" b="1" dirty="0" err="1">
                <a:latin typeface="+mn-ea"/>
                <a:ea typeface="+mn-ea"/>
              </a:rPr>
              <a:t>에듀온</a:t>
            </a:r>
            <a:endParaRPr lang="en-US" altLang="ko-KR" sz="1100" b="1" dirty="0">
              <a:latin typeface="+mn-ea"/>
              <a:ea typeface="+mn-ea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BD299B3C-EC0D-4F11-B6C3-D68C5CD44E70}"/>
              </a:ext>
            </a:extLst>
          </p:cNvPr>
          <p:cNvSpPr/>
          <p:nvPr/>
        </p:nvSpPr>
        <p:spPr bwMode="auto">
          <a:xfrm>
            <a:off x="572813" y="997483"/>
            <a:ext cx="166255" cy="16922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B5086C-CCA4-4D46-A099-692392A27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496" y="3815958"/>
            <a:ext cx="4119253" cy="277732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F4198CC-CCDE-4A28-A829-4A93C13520BF}"/>
              </a:ext>
            </a:extLst>
          </p:cNvPr>
          <p:cNvSpPr/>
          <p:nvPr/>
        </p:nvSpPr>
        <p:spPr bwMode="auto">
          <a:xfrm>
            <a:off x="351645" y="5750779"/>
            <a:ext cx="166255" cy="16922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11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7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메인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메인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060557"/>
              </p:ext>
            </p:extLst>
          </p:nvPr>
        </p:nvGraphicFramePr>
        <p:xfrm>
          <a:off x="7536579" y="757805"/>
          <a:ext cx="2313224" cy="44545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탭 클릭하면 해당 과목 리뷰 보여지게</a:t>
                      </a:r>
                      <a:r>
                        <a:rPr lang="en-US" altLang="ko-KR" sz="80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탭에 마우스 </a:t>
                      </a:r>
                      <a:r>
                        <a:rPr lang="ko-KR" altLang="en-US" sz="800" dirty="0" err="1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호버</a:t>
                      </a:r>
                      <a:r>
                        <a:rPr lang="ko-KR" altLang="en-US" sz="80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시 각 컬러 보여지게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계리직</a:t>
                      </a:r>
                      <a:r>
                        <a:rPr lang="ko-KR" altLang="en-US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더보기</a:t>
                      </a: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3"/>
                        </a:rPr>
                        <a:t>https://eduon.com/yst/passinfo/lists/8</a:t>
                      </a: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r>
                        <a:rPr lang="ko-KR" altLang="en-US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군무원 </a:t>
                      </a:r>
                      <a:r>
                        <a:rPr lang="ko-KR" altLang="en-US" sz="8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더보기</a:t>
                      </a: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https://eduon.com/army/passinfo/lists/9/</a:t>
                      </a:r>
                    </a:p>
                    <a:p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r>
                        <a:rPr lang="ko-KR" altLang="en-US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정보처리 </a:t>
                      </a:r>
                      <a:r>
                        <a:rPr lang="ko-KR" altLang="en-US" sz="8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더보기</a:t>
                      </a: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https://eduon.com/info/passinfo/lists/6</a:t>
                      </a: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 err="1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두칸만</a:t>
                      </a:r>
                      <a:r>
                        <a:rPr lang="ko-KR" altLang="en-US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진하게 보여지고</a:t>
                      </a:r>
                      <a:endParaRPr lang="en-US" altLang="ko-KR" sz="800" b="0" dirty="0">
                        <a:solidFill>
                          <a:srgbClr val="3366FF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영역을 벗어나면 디자인처럼 흐려지게</a:t>
                      </a:r>
                      <a:endParaRPr lang="en-US" altLang="ko-KR" sz="800" b="0" dirty="0">
                        <a:solidFill>
                          <a:srgbClr val="3366FF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219FF9DA-E2F9-4573-AEF4-52396C9C68EF}"/>
              </a:ext>
            </a:extLst>
          </p:cNvPr>
          <p:cNvSpPr txBox="1"/>
          <p:nvPr/>
        </p:nvSpPr>
        <p:spPr>
          <a:xfrm>
            <a:off x="488504" y="908720"/>
            <a:ext cx="33123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합격수기</a:t>
            </a:r>
            <a:endParaRPr lang="en-US" altLang="ko-KR" sz="1100" b="1" dirty="0">
              <a:latin typeface="+mn-ea"/>
              <a:ea typeface="+mn-ea"/>
            </a:endParaRPr>
          </a:p>
          <a:p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후기는 레이어에도 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정리해두었습니다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100" b="1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316148-63C1-4FA3-A94F-5EAA4C15A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" y="1568331"/>
            <a:ext cx="6897216" cy="290742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64BD2D1-E28C-4EF0-91E7-1470DBF1341B}"/>
              </a:ext>
            </a:extLst>
          </p:cNvPr>
          <p:cNvSpPr/>
          <p:nvPr/>
        </p:nvSpPr>
        <p:spPr bwMode="auto">
          <a:xfrm>
            <a:off x="4177755" y="2060848"/>
            <a:ext cx="166255" cy="16922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10BD119-1256-4063-A652-81B2C5F6A92D}"/>
              </a:ext>
            </a:extLst>
          </p:cNvPr>
          <p:cNvSpPr/>
          <p:nvPr/>
        </p:nvSpPr>
        <p:spPr bwMode="auto">
          <a:xfrm>
            <a:off x="5697118" y="2064462"/>
            <a:ext cx="166255" cy="16922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189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A088F6B-265D-4CE6-ADA7-3D65EFA31920}"/>
              </a:ext>
            </a:extLst>
          </p:cNvPr>
          <p:cNvGraphicFramePr>
            <a:graphicFrameLocks noGrp="1"/>
          </p:cNvGraphicFramePr>
          <p:nvPr/>
        </p:nvGraphicFramePr>
        <p:xfrm>
          <a:off x="7536579" y="757805"/>
          <a:ext cx="2313224" cy="340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749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1944475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https://eduon.com/yst/passinfo/view/8/1480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47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httphttps://eduon.com/yst/passinfo/view/8/1468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https://eduon.com/yst/passinfo/view/8/1449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https://eduon.com/yst/passinfo/view/8/1475</a:t>
                      </a: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148BC9D-2554-4B03-9DAF-A3263642EF89}"/>
              </a:ext>
            </a:extLst>
          </p:cNvPr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5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2A8ED-FD3A-4DC3-90F0-8E8DC15D9EB2}"/>
              </a:ext>
            </a:extLst>
          </p:cNvPr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개편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24FED-1128-4BB3-AD56-0F4DD0483BDF}"/>
              </a:ext>
            </a:extLst>
          </p:cNvPr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계리직</a:t>
            </a:r>
            <a:r>
              <a:rPr lang="ko-KR" altLang="en-US" b="1" dirty="0">
                <a:solidFill>
                  <a:prstClr val="black"/>
                </a:solidFill>
              </a:rPr>
              <a:t> 후기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88FB-E987-4C37-B319-797FCD435D47}"/>
              </a:ext>
            </a:extLst>
          </p:cNvPr>
          <p:cNvSpPr txBox="1"/>
          <p:nvPr/>
        </p:nvSpPr>
        <p:spPr>
          <a:xfrm>
            <a:off x="272480" y="1727742"/>
            <a:ext cx="3168352" cy="196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서울지방우정청 최종합격 황유원님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실제 합격자 대부분이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유상통에서 나와서 선택했어요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합격자가 유상통에서 대부분 나온 걸 확인하고 선택하게 되었습니다</a:t>
            </a:r>
            <a:r>
              <a:rPr lang="en-US" altLang="ko-KR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현직 선배님들도 합격하고 연수원 가시면 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유상통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수강생분들이 거의 대부분이라고 하셨어요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덕분에 인생의 스승님 </a:t>
            </a:r>
            <a:r>
              <a:rPr lang="ko-KR" altLang="en-US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유수쌤도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만나 뵐 수 있었고 합격할 수 있었습니다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FA8BC-59F8-46A0-97AD-59F2085C8C92}"/>
              </a:ext>
            </a:extLst>
          </p:cNvPr>
          <p:cNvSpPr txBox="1"/>
          <p:nvPr/>
        </p:nvSpPr>
        <p:spPr>
          <a:xfrm>
            <a:off x="3584848" y="1732668"/>
            <a:ext cx="3168352" cy="177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경인지방우정청 최종합격 </a:t>
            </a:r>
            <a:r>
              <a:rPr lang="ko-KR" altLang="en-US" dirty="0" err="1">
                <a:latin typeface="+mn-ea"/>
                <a:ea typeface="+mn-ea"/>
              </a:rPr>
              <a:t>정민희님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세상에 공짜는 없다</a:t>
            </a:r>
            <a:r>
              <a:rPr lang="en-US" altLang="ko-KR" sz="1100" b="1" dirty="0">
                <a:latin typeface="+mn-ea"/>
                <a:ea typeface="+mn-ea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제 돈 주고 제대로</a:t>
            </a:r>
            <a:r>
              <a:rPr lang="en-US" altLang="ko-KR" sz="1100" b="1" dirty="0">
                <a:latin typeface="+mn-ea"/>
                <a:ea typeface="+mn-ea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세상에 공짜는 없다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!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 돈 주고 제대로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메뉴 많은 집 싫어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!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이런 생각을 하고 사는 사람이라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계리직</a:t>
            </a: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전문 유상통을 </a:t>
            </a:r>
            <a:r>
              <a:rPr lang="ko-KR" altLang="en-US" b="1" dirty="0" err="1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믿어보기로</a:t>
            </a: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하고 시작했는데</a:t>
            </a:r>
            <a:endParaRPr lang="en-US" altLang="ko-KR" b="1" dirty="0">
              <a:solidFill>
                <a:srgbClr val="FF33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정말 잘 한 일이었죠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dirty="0">
              <a:solidFill>
                <a:srgbClr val="FF3300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20D37C-2579-4D41-8C1C-E48EB2F6EE20}"/>
              </a:ext>
            </a:extLst>
          </p:cNvPr>
          <p:cNvSpPr txBox="1"/>
          <p:nvPr/>
        </p:nvSpPr>
        <p:spPr>
          <a:xfrm>
            <a:off x="236476" y="4019267"/>
            <a:ext cx="3240360" cy="18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경인지방우정청 최종합격 김영진님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err="1">
                <a:latin typeface="+mn-ea"/>
                <a:ea typeface="+mn-ea"/>
              </a:rPr>
              <a:t>삼남매</a:t>
            </a:r>
            <a:r>
              <a:rPr lang="ko-KR" altLang="en-US" sz="1100" b="1" dirty="0">
                <a:latin typeface="+mn-ea"/>
                <a:ea typeface="+mn-ea"/>
              </a:rPr>
              <a:t> 아빠의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err="1">
                <a:latin typeface="+mn-ea"/>
                <a:ea typeface="+mn-ea"/>
              </a:rPr>
              <a:t>경인청</a:t>
            </a:r>
            <a:r>
              <a:rPr lang="ko-KR" altLang="en-US" sz="1100" b="1" dirty="0">
                <a:latin typeface="+mn-ea"/>
                <a:ea typeface="+mn-ea"/>
              </a:rPr>
              <a:t> 필기 합격 수기입니다</a:t>
            </a:r>
            <a:r>
              <a:rPr lang="en-US" altLang="ko-KR" sz="1100" b="1" dirty="0">
                <a:latin typeface="+mn-ea"/>
                <a:ea typeface="+mn-ea"/>
              </a:rPr>
              <a:t>.</a:t>
            </a: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저는 올해 나이 </a:t>
            </a:r>
            <a:r>
              <a:rPr lang="en-US" altLang="ko-KR" dirty="0">
                <a:latin typeface="+mn-ea"/>
                <a:ea typeface="+mn-ea"/>
              </a:rPr>
              <a:t>35</a:t>
            </a:r>
            <a:r>
              <a:rPr lang="ko-KR" altLang="en-US" dirty="0">
                <a:latin typeface="+mn-ea"/>
                <a:ea typeface="+mn-ea"/>
              </a:rPr>
              <a:t>세로 삼남매의 아빠입니다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30</a:t>
            </a:r>
            <a:r>
              <a:rPr lang="ko-KR" altLang="en-US" dirty="0">
                <a:latin typeface="+mn-ea"/>
                <a:ea typeface="+mn-ea"/>
              </a:rPr>
              <a:t>대</a:t>
            </a:r>
            <a:r>
              <a:rPr lang="en-US" altLang="ko-KR" dirty="0">
                <a:latin typeface="+mn-ea"/>
                <a:ea typeface="+mn-ea"/>
              </a:rPr>
              <a:t>, 40</a:t>
            </a:r>
            <a:r>
              <a:rPr lang="ko-KR" altLang="en-US" dirty="0">
                <a:latin typeface="+mn-ea"/>
                <a:ea typeface="+mn-ea"/>
              </a:rPr>
              <a:t>대 수험생에게는 </a:t>
            </a:r>
            <a:r>
              <a:rPr lang="en-US" altLang="ko-KR" dirty="0">
                <a:latin typeface="+mn-ea"/>
                <a:ea typeface="+mn-ea"/>
              </a:rPr>
              <a:t>20</a:t>
            </a:r>
            <a:r>
              <a:rPr lang="ko-KR" altLang="en-US" dirty="0">
                <a:latin typeface="+mn-ea"/>
                <a:ea typeface="+mn-ea"/>
              </a:rPr>
              <a:t>대의 체력도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두뇌 회전도 없지만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그들보다 강력한 무기인 절실함이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타 사이트에 흔들리지 마세요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. </a:t>
            </a: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결과가 말해주고 있습니다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FF3300"/>
                </a:solidFill>
                <a:latin typeface="+mn-ea"/>
                <a:ea typeface="+mn-ea"/>
              </a:rPr>
              <a:t>유상통</a:t>
            </a: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 믿고 가십시오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rgbClr val="FF3300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5C1C4-1BEA-44B2-BBE6-36F2015B9131}"/>
              </a:ext>
            </a:extLst>
          </p:cNvPr>
          <p:cNvSpPr txBox="1"/>
          <p:nvPr/>
        </p:nvSpPr>
        <p:spPr>
          <a:xfrm>
            <a:off x="3728864" y="3988921"/>
            <a:ext cx="3296087" cy="1522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2021 전남지방우정청 최종합격 </a:t>
            </a:r>
            <a:r>
              <a:rPr lang="ko-KR" altLang="en-US" dirty="0" err="1"/>
              <a:t>원아름님</a:t>
            </a:r>
            <a:endParaRPr lang="en-US" altLang="ko-KR" dirty="0"/>
          </a:p>
          <a:p>
            <a:r>
              <a:rPr lang="ko-KR" altLang="en-US" sz="1100" b="1" dirty="0">
                <a:latin typeface="+mn-ea"/>
                <a:ea typeface="+mn-ea"/>
              </a:rPr>
              <a:t>전부 무료로 제공해 주신</a:t>
            </a:r>
            <a:endParaRPr lang="en-US" altLang="ko-KR" sz="1100" b="1" dirty="0">
              <a:latin typeface="+mn-ea"/>
              <a:ea typeface="+mn-ea"/>
            </a:endParaRPr>
          </a:p>
          <a:p>
            <a:r>
              <a:rPr lang="ko-KR" altLang="en-US" sz="1100" b="1" dirty="0">
                <a:latin typeface="+mn-ea"/>
                <a:ea typeface="+mn-ea"/>
              </a:rPr>
              <a:t>모의면접까지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유상통의 유수 선생님 </a:t>
            </a:r>
            <a:r>
              <a:rPr lang="ko-KR" altLang="en-US" b="1" dirty="0" err="1">
                <a:solidFill>
                  <a:srgbClr val="FF3300"/>
                </a:solidFill>
                <a:latin typeface="+mn-ea"/>
                <a:ea typeface="+mn-ea"/>
              </a:rPr>
              <a:t>고민석</a:t>
            </a: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 선생님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면접 강의에서의 </a:t>
            </a:r>
            <a:r>
              <a:rPr lang="ko-KR" altLang="en-US" b="1" dirty="0" err="1">
                <a:solidFill>
                  <a:srgbClr val="FF3300"/>
                </a:solidFill>
                <a:latin typeface="+mn-ea"/>
                <a:ea typeface="+mn-ea"/>
              </a:rPr>
              <a:t>면쌤과</a:t>
            </a: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 전부 공짜로 제공해 주신 모의면접까지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지방에서 올라가느라 시간이 많이 들었지만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힘들다는 생각 없이 전부 값진 경험이었습니다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AAE7CFD-CBEC-4382-8405-23F47C1D0602}"/>
              </a:ext>
            </a:extLst>
          </p:cNvPr>
          <p:cNvSpPr/>
          <p:nvPr/>
        </p:nvSpPr>
        <p:spPr bwMode="auto">
          <a:xfrm>
            <a:off x="164468" y="1685772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B5B001-32D6-47A0-B025-C8D47BCC314C}"/>
              </a:ext>
            </a:extLst>
          </p:cNvPr>
          <p:cNvSpPr/>
          <p:nvPr/>
        </p:nvSpPr>
        <p:spPr bwMode="auto">
          <a:xfrm>
            <a:off x="3404828" y="1658687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32DFAA-A846-4E47-B484-F9EF3ECDF785}"/>
              </a:ext>
            </a:extLst>
          </p:cNvPr>
          <p:cNvSpPr/>
          <p:nvPr/>
        </p:nvSpPr>
        <p:spPr bwMode="auto">
          <a:xfrm>
            <a:off x="236476" y="3762016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F3DFF5-05A1-4959-946B-AC3337FFC706}"/>
              </a:ext>
            </a:extLst>
          </p:cNvPr>
          <p:cNvSpPr/>
          <p:nvPr/>
        </p:nvSpPr>
        <p:spPr bwMode="auto">
          <a:xfrm>
            <a:off x="3512840" y="3743966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AED61-E0F1-4ACC-B78F-1181E934D320}"/>
              </a:ext>
            </a:extLst>
          </p:cNvPr>
          <p:cNvSpPr txBox="1"/>
          <p:nvPr/>
        </p:nvSpPr>
        <p:spPr>
          <a:xfrm>
            <a:off x="236476" y="1009827"/>
            <a:ext cx="316835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+mn-ea"/>
                <a:ea typeface="+mn-ea"/>
              </a:rPr>
              <a:t>계리직</a:t>
            </a:r>
            <a:r>
              <a:rPr lang="ko-KR" altLang="en-US" sz="1200" b="1" dirty="0">
                <a:latin typeface="+mn-ea"/>
                <a:ea typeface="+mn-ea"/>
              </a:rPr>
              <a:t> 합격수기 모음</a:t>
            </a:r>
          </a:p>
        </p:txBody>
      </p:sp>
    </p:spTree>
    <p:extLst>
      <p:ext uri="{BB962C8B-B14F-4D97-AF65-F5344CB8AC3E}">
        <p14:creationId xmlns:p14="http://schemas.microsoft.com/office/powerpoint/2010/main" val="419718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A088F6B-265D-4CE6-ADA7-3D65EFA31920}"/>
              </a:ext>
            </a:extLst>
          </p:cNvPr>
          <p:cNvGraphicFramePr>
            <a:graphicFrameLocks noGrp="1"/>
          </p:cNvGraphicFramePr>
          <p:nvPr/>
        </p:nvGraphicFramePr>
        <p:xfrm>
          <a:off x="7536579" y="757805"/>
          <a:ext cx="2313224" cy="3249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749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1944475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https://eduon.com/yst/passinfo/view/8/1488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47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hthttps://eduon.com/yst/passinfo/view/8/1490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148BC9D-2554-4B03-9DAF-A3263642EF89}"/>
              </a:ext>
            </a:extLst>
          </p:cNvPr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5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2A8ED-FD3A-4DC3-90F0-8E8DC15D9EB2}"/>
              </a:ext>
            </a:extLst>
          </p:cNvPr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개편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24FED-1128-4BB3-AD56-0F4DD0483BDF}"/>
              </a:ext>
            </a:extLst>
          </p:cNvPr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계리직</a:t>
            </a:r>
            <a:r>
              <a:rPr lang="ko-KR" altLang="en-US" b="1" dirty="0">
                <a:solidFill>
                  <a:prstClr val="black"/>
                </a:solidFill>
              </a:rPr>
              <a:t> 후기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88FB-E987-4C37-B319-797FCD435D47}"/>
              </a:ext>
            </a:extLst>
          </p:cNvPr>
          <p:cNvSpPr txBox="1"/>
          <p:nvPr/>
        </p:nvSpPr>
        <p:spPr>
          <a:xfrm>
            <a:off x="272480" y="1727742"/>
            <a:ext cx="3168352" cy="177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강원지방우정청 최종합격 김지형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필기부터 면접까지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err="1">
                <a:latin typeface="+mn-ea"/>
                <a:ea typeface="+mn-ea"/>
              </a:rPr>
              <a:t>신경써주시는</a:t>
            </a:r>
            <a:r>
              <a:rPr lang="ko-KR" altLang="en-US" sz="1100" b="1" dirty="0">
                <a:latin typeface="+mn-ea"/>
                <a:ea typeface="+mn-ea"/>
              </a:rPr>
              <a:t> 곳은 </a:t>
            </a:r>
            <a:r>
              <a:rPr lang="ko-KR" altLang="en-US" sz="1100" b="1" dirty="0" err="1">
                <a:latin typeface="+mn-ea"/>
                <a:ea typeface="+mn-ea"/>
              </a:rPr>
              <a:t>유상통</a:t>
            </a:r>
            <a:r>
              <a:rPr lang="ko-KR" altLang="en-US" sz="1100" b="1" dirty="0">
                <a:latin typeface="+mn-ea"/>
                <a:ea typeface="+mn-ea"/>
              </a:rPr>
              <a:t> 뿐</a:t>
            </a:r>
            <a:r>
              <a:rPr lang="en-US" altLang="ko-KR" sz="1100" b="1" dirty="0">
                <a:latin typeface="+mn-ea"/>
                <a:ea typeface="+mn-ea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항상 수험생 입장에서 생각해주시는 우리 </a:t>
            </a:r>
            <a:r>
              <a:rPr lang="ko-KR" altLang="en-US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유수쌤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정말 존경하고 감사합니다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필기부터 면접까지 </a:t>
            </a:r>
            <a:r>
              <a:rPr lang="ko-KR" altLang="en-US" b="1" dirty="0" err="1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신경써주시는</a:t>
            </a: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곳은 유상통이 유일합니다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정말 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돈워리패스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’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선택을 잘 했다고 생각합니다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!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FA8BC-59F8-46A0-97AD-59F2085C8C92}"/>
              </a:ext>
            </a:extLst>
          </p:cNvPr>
          <p:cNvSpPr txBox="1"/>
          <p:nvPr/>
        </p:nvSpPr>
        <p:spPr>
          <a:xfrm>
            <a:off x="3584848" y="1732668"/>
            <a:ext cx="3168352" cy="196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전북지방우정청 최종합격 이유경님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+mn-ea"/>
                <a:ea typeface="+mn-ea"/>
              </a:rPr>
              <a:t>40</a:t>
            </a:r>
            <a:r>
              <a:rPr lang="ko-KR" altLang="en-US" sz="1100" b="1" dirty="0">
                <a:latin typeface="+mn-ea"/>
                <a:ea typeface="+mn-ea"/>
              </a:rPr>
              <a:t>대 후반의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늦은 나이로 합격했어요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40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 후반의 늦은 나이로 준비해서 합격한 저의</a:t>
            </a:r>
            <a:endParaRPr lang="en-US" altLang="ko-KR" b="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예가 혹시 나이 때문에 망설이시는 분들이 있다면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희망을 드리길 바래요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^^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누가 합격 비결을 물으면 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b="1" dirty="0" err="1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유상통</a:t>
            </a: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가서 선생님들 말씀대로만 해라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＇</a:t>
            </a: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라고 말할 겁니다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33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AAE7CFD-CBEC-4382-8405-23F47C1D0602}"/>
              </a:ext>
            </a:extLst>
          </p:cNvPr>
          <p:cNvSpPr/>
          <p:nvPr/>
        </p:nvSpPr>
        <p:spPr bwMode="auto">
          <a:xfrm>
            <a:off x="164468" y="1685772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B5B001-32D6-47A0-B025-C8D47BCC314C}"/>
              </a:ext>
            </a:extLst>
          </p:cNvPr>
          <p:cNvSpPr/>
          <p:nvPr/>
        </p:nvSpPr>
        <p:spPr bwMode="auto">
          <a:xfrm>
            <a:off x="3404828" y="1658687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AED61-E0F1-4ACC-B78F-1181E934D320}"/>
              </a:ext>
            </a:extLst>
          </p:cNvPr>
          <p:cNvSpPr txBox="1"/>
          <p:nvPr/>
        </p:nvSpPr>
        <p:spPr>
          <a:xfrm>
            <a:off x="236476" y="1009827"/>
            <a:ext cx="316835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+mn-ea"/>
                <a:ea typeface="+mn-ea"/>
              </a:rPr>
              <a:t>계리직</a:t>
            </a:r>
            <a:r>
              <a:rPr lang="ko-KR" altLang="en-US" sz="1200" b="1" dirty="0">
                <a:latin typeface="+mn-ea"/>
                <a:ea typeface="+mn-ea"/>
              </a:rPr>
              <a:t> 합격수기 모음</a:t>
            </a:r>
          </a:p>
        </p:txBody>
      </p:sp>
    </p:spTree>
    <p:extLst>
      <p:ext uri="{BB962C8B-B14F-4D97-AF65-F5344CB8AC3E}">
        <p14:creationId xmlns:p14="http://schemas.microsoft.com/office/powerpoint/2010/main" val="40699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A088F6B-265D-4CE6-ADA7-3D65EFA31920}"/>
              </a:ext>
            </a:extLst>
          </p:cNvPr>
          <p:cNvGraphicFramePr>
            <a:graphicFrameLocks noGrp="1"/>
          </p:cNvGraphicFramePr>
          <p:nvPr/>
        </p:nvGraphicFramePr>
        <p:xfrm>
          <a:off x="7536579" y="757805"/>
          <a:ext cx="2313224" cy="3891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749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1944475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https://eduon.com/army/passinfo/view/9/1599/?cc=&amp;smv=&amp;stype=&amp;stext=&amp;npg=2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47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https://eduon.com/army/passinfo/view/9/1583/?cc=&amp;smv=&amp;stype=&amp;stext=&amp;npg=3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https://eduon.com/army/passinfo/view/9/1603/?cc=&amp;smv=&amp;stype=&amp;stext=&amp;npg=1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https://eduon.com/army/passinfo/view/9/1626/?cc=&amp;smv=&amp;stype=&amp;stext=&amp;npg=1</a:t>
                      </a: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148BC9D-2554-4B03-9DAF-A3263642EF89}"/>
              </a:ext>
            </a:extLst>
          </p:cNvPr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5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2A8ED-FD3A-4DC3-90F0-8E8DC15D9EB2}"/>
              </a:ext>
            </a:extLst>
          </p:cNvPr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개편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24FED-1128-4BB3-AD56-0F4DD0483BDF}"/>
              </a:ext>
            </a:extLst>
          </p:cNvPr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군무원 후기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88FB-E987-4C37-B319-797FCD435D47}"/>
              </a:ext>
            </a:extLst>
          </p:cNvPr>
          <p:cNvSpPr txBox="1"/>
          <p:nvPr/>
        </p:nvSpPr>
        <p:spPr>
          <a:xfrm>
            <a:off x="308484" y="1732668"/>
            <a:ext cx="3168352" cy="214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육군 </a:t>
            </a:r>
            <a:r>
              <a:rPr lang="en-US" altLang="ko-KR" dirty="0">
                <a:latin typeface="+mn-ea"/>
                <a:ea typeface="+mn-ea"/>
              </a:rPr>
              <a:t>9</a:t>
            </a:r>
            <a:r>
              <a:rPr lang="ko-KR" altLang="en-US" dirty="0">
                <a:latin typeface="+mn-ea"/>
                <a:ea typeface="+mn-ea"/>
              </a:rPr>
              <a:t>급 군수직 최종합격자 조*</a:t>
            </a:r>
            <a:r>
              <a:rPr lang="ko-KR" altLang="en-US" dirty="0" err="1">
                <a:latin typeface="+mn-ea"/>
                <a:ea typeface="+mn-ea"/>
              </a:rPr>
              <a:t>도님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강사님들의 현장 강의 못지않은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강의 열정과 응원 덕분에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에듀온이라는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사이트를 군무원을 준비하면서 처음 알게 되었고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선생님들 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한분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한분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믿음이 갔기 때문에 저는 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에듀온을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선택한 것에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스스로 후회가 없었습니다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ko-KR" altLang="en-US" dirty="0"/>
            </a:br>
            <a:r>
              <a:rPr lang="ko-KR" altLang="en-US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강사님들의 현장 강의 못지않은 강의 열정과 응원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덕분에 제가 필기 합격이라는 기쁨을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누리게 되었습니다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감사합니다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ko-KR" altLang="en-US" dirty="0"/>
            </a:b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FA8BC-59F8-46A0-97AD-59F2085C8C92}"/>
              </a:ext>
            </a:extLst>
          </p:cNvPr>
          <p:cNvSpPr txBox="1"/>
          <p:nvPr/>
        </p:nvSpPr>
        <p:spPr>
          <a:xfrm>
            <a:off x="3584848" y="1732668"/>
            <a:ext cx="3168352" cy="196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국방부 </a:t>
            </a:r>
            <a:r>
              <a:rPr lang="en-US" altLang="ko-KR" dirty="0">
                <a:latin typeface="+mn-ea"/>
                <a:ea typeface="+mn-ea"/>
              </a:rPr>
              <a:t>9</a:t>
            </a:r>
            <a:r>
              <a:rPr lang="ko-KR" altLang="en-US" dirty="0">
                <a:latin typeface="+mn-ea"/>
                <a:ea typeface="+mn-ea"/>
              </a:rPr>
              <a:t>급 전산직 최종합격자 강*</a:t>
            </a:r>
            <a:r>
              <a:rPr lang="ko-KR" altLang="en-US" dirty="0" err="1">
                <a:latin typeface="+mn-ea"/>
                <a:ea typeface="+mn-ea"/>
              </a:rPr>
              <a:t>서님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err="1">
                <a:latin typeface="+mn-ea"/>
                <a:ea typeface="+mn-ea"/>
              </a:rPr>
              <a:t>공시생</a:t>
            </a:r>
            <a:r>
              <a:rPr lang="ko-KR" altLang="en-US" sz="1100" b="1" dirty="0">
                <a:latin typeface="+mn-ea"/>
                <a:ea typeface="+mn-ea"/>
              </a:rPr>
              <a:t> 입장에서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이렇게까지 해주는 곳이 있을까</a:t>
            </a:r>
            <a:r>
              <a:rPr lang="en-US" altLang="ko-KR" sz="1100" b="1" dirty="0">
                <a:latin typeface="+mn-ea"/>
                <a:ea typeface="+mn-ea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에듀온을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선택한 이유는 단순히 인강판매만 목적으로 하는 것이 아니라 </a:t>
            </a:r>
            <a:r>
              <a:rPr lang="ko-KR" altLang="en-US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진심으로 수강생들을 위해준다는 것을 느꼈기 때문이에요</a:t>
            </a:r>
            <a:r>
              <a:rPr lang="en-US" altLang="ko-KR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ko-KR" altLang="en-US" b="1" dirty="0">
                <a:solidFill>
                  <a:srgbClr val="FF3300"/>
                </a:solidFill>
              </a:rPr>
            </a:br>
            <a:r>
              <a:rPr lang="ko-KR" altLang="en-US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또한 필기 합격 후에도 무료로 면접까지 </a:t>
            </a:r>
            <a:r>
              <a:rPr lang="ko-KR" altLang="en-US" b="1" i="0" dirty="0" err="1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챙겨주신다는</a:t>
            </a:r>
            <a:r>
              <a:rPr lang="ko-KR" altLang="en-US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점이에요</a:t>
            </a:r>
            <a:r>
              <a:rPr lang="en-US" altLang="ko-KR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공시생으로서는 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인강비도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부담될 수 있으나 이렇게까지</a:t>
            </a:r>
            <a:br>
              <a:rPr lang="ko-KR" altLang="en-US" dirty="0"/>
            </a:b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해주는 곳이 있을까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적어도 후회는 하지 않으실 듯 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해요ㅎㅎ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20D37C-2579-4D41-8C1C-E48EB2F6EE20}"/>
              </a:ext>
            </a:extLst>
          </p:cNvPr>
          <p:cNvSpPr txBox="1"/>
          <p:nvPr/>
        </p:nvSpPr>
        <p:spPr>
          <a:xfrm>
            <a:off x="236476" y="4019267"/>
            <a:ext cx="3240360" cy="233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육군 </a:t>
            </a:r>
            <a:r>
              <a:rPr lang="en-US" altLang="ko-KR" dirty="0">
                <a:latin typeface="+mn-ea"/>
                <a:ea typeface="+mn-ea"/>
              </a:rPr>
              <a:t>9</a:t>
            </a:r>
            <a:r>
              <a:rPr lang="ko-KR" altLang="en-US" dirty="0">
                <a:latin typeface="+mn-ea"/>
                <a:ea typeface="+mn-ea"/>
              </a:rPr>
              <a:t>급 사이버직 최종합격자 이*</a:t>
            </a:r>
            <a:r>
              <a:rPr lang="ko-KR" altLang="en-US" dirty="0" err="1">
                <a:latin typeface="+mn-ea"/>
                <a:ea typeface="+mn-ea"/>
              </a:rPr>
              <a:t>호님</a:t>
            </a:r>
            <a:endParaRPr lang="ko-KR" altLang="en-US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무엇보다 자세하게 학생이 이해하기 쉽게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가르쳐 주셔서 너무 좋았어요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타 강의보다 </a:t>
            </a:r>
            <a:r>
              <a:rPr lang="ko-KR" altLang="en-US" dirty="0" err="1">
                <a:latin typeface="+mn-ea"/>
                <a:ea typeface="+mn-ea"/>
              </a:rPr>
              <a:t>에듀온</a:t>
            </a:r>
            <a:r>
              <a:rPr lang="ko-KR" altLang="en-US" dirty="0">
                <a:latin typeface="+mn-ea"/>
                <a:ea typeface="+mn-ea"/>
              </a:rPr>
              <a:t> 강의는 선생님들이 무엇보다 자세하게 가르쳐주면서 학생이 이해하기 쉽게 가르쳐 주셔서 너무 좋았던 것 같아요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뿐만 아니라 강의를 듣다가 모르는 게 있으면 질문을 하면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굉장히 빠른 시일 내에 답변을 </a:t>
            </a:r>
            <a:r>
              <a:rPr lang="ko-KR" altLang="en-US" dirty="0" err="1">
                <a:solidFill>
                  <a:srgbClr val="FF0000"/>
                </a:solidFill>
                <a:latin typeface="+mn-ea"/>
                <a:ea typeface="+mn-ea"/>
              </a:rPr>
              <a:t>달아주셔서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공부하는 데 있어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체계적으로 할 수 있었던 것 같습니다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. 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너무 감사드립니다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5C1C4-1BEA-44B2-BBE6-36F2015B9131}"/>
              </a:ext>
            </a:extLst>
          </p:cNvPr>
          <p:cNvSpPr txBox="1"/>
          <p:nvPr/>
        </p:nvSpPr>
        <p:spPr>
          <a:xfrm>
            <a:off x="3732799" y="3978040"/>
            <a:ext cx="3296087" cy="2122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2021 육군 </a:t>
            </a:r>
            <a:r>
              <a:rPr lang="en-US" altLang="ko-KR" dirty="0"/>
              <a:t>9</a:t>
            </a:r>
            <a:r>
              <a:rPr lang="ko-KR" altLang="en-US" dirty="0"/>
              <a:t>급 </a:t>
            </a:r>
            <a:r>
              <a:rPr lang="ko-KR" altLang="en-US" dirty="0" err="1"/>
              <a:t>통신직</a:t>
            </a:r>
            <a:r>
              <a:rPr lang="ko-KR" altLang="en-US" dirty="0"/>
              <a:t> 최종합격자 손</a:t>
            </a:r>
            <a:r>
              <a:rPr lang="en-US" altLang="ko-KR" dirty="0"/>
              <a:t>*</a:t>
            </a:r>
            <a:r>
              <a:rPr lang="ko-KR" altLang="en-US" dirty="0"/>
              <a:t>지님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영상</a:t>
            </a:r>
            <a:r>
              <a:rPr lang="en-US" altLang="ko-KR" sz="1100" b="1" dirty="0">
                <a:latin typeface="+mn-ea"/>
                <a:ea typeface="+mn-ea"/>
              </a:rPr>
              <a:t>, </a:t>
            </a:r>
            <a:r>
              <a:rPr lang="ko-KR" altLang="en-US" sz="1100" b="1" dirty="0">
                <a:latin typeface="+mn-ea"/>
                <a:ea typeface="+mn-ea"/>
              </a:rPr>
              <a:t>음성</a:t>
            </a:r>
            <a:r>
              <a:rPr lang="en-US" altLang="ko-KR" sz="1100" b="1" dirty="0">
                <a:latin typeface="+mn-ea"/>
                <a:ea typeface="+mn-ea"/>
              </a:rPr>
              <a:t>, </a:t>
            </a:r>
            <a:r>
              <a:rPr lang="ko-KR" altLang="en-US" sz="1100" b="1" dirty="0">
                <a:latin typeface="+mn-ea"/>
                <a:ea typeface="+mn-ea"/>
              </a:rPr>
              <a:t>화질도 다른 사이트 강의보다 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훨씬 퀄리티가 높고 우수합니다</a:t>
            </a:r>
            <a:r>
              <a:rPr lang="en-US" altLang="ko-KR" sz="1100" b="1" dirty="0">
                <a:latin typeface="+mn-ea"/>
                <a:ea typeface="+mn-ea"/>
              </a:rPr>
              <a:t>^^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  <a:ea typeface="+mn-ea"/>
              </a:rPr>
              <a:t>에듀온</a:t>
            </a:r>
            <a:r>
              <a:rPr lang="ko-KR" altLang="en-US" dirty="0">
                <a:latin typeface="+mn-ea"/>
                <a:ea typeface="+mn-ea"/>
              </a:rPr>
              <a:t> 선생님들은 진짜 믿고 들으셔도 됩니다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영상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음성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화질도 다른 사이트 강의보다 훨씬 퀄리티가 높고 우수합니다</a:t>
            </a:r>
            <a:r>
              <a:rPr lang="en-US" altLang="ko-KR" dirty="0">
                <a:latin typeface="+mn-ea"/>
                <a:ea typeface="+mn-ea"/>
              </a:rPr>
              <a:t>^^ (</a:t>
            </a:r>
            <a:r>
              <a:rPr lang="ko-KR" altLang="en-US" dirty="0">
                <a:latin typeface="+mn-ea"/>
                <a:ea typeface="+mn-ea"/>
              </a:rPr>
              <a:t>제가 타 사이트 강의를 많이 들어왔지만</a:t>
            </a:r>
            <a:r>
              <a:rPr lang="en-US" altLang="ko-KR" dirty="0">
                <a:latin typeface="+mn-ea"/>
                <a:ea typeface="+mn-ea"/>
              </a:rPr>
              <a:t>,  </a:t>
            </a:r>
            <a:r>
              <a:rPr lang="ko-KR" altLang="en-US" dirty="0" err="1">
                <a:latin typeface="+mn-ea"/>
                <a:ea typeface="+mn-ea"/>
              </a:rPr>
              <a:t>에듀온만큼</a:t>
            </a:r>
            <a:r>
              <a:rPr lang="ko-KR" altLang="en-US" dirty="0">
                <a:latin typeface="+mn-ea"/>
                <a:ea typeface="+mn-ea"/>
              </a:rPr>
              <a:t> 깔끔하게 정리된 곳은 없는 거 같아요</a:t>
            </a:r>
            <a:r>
              <a:rPr lang="en-US" altLang="ko-KR" dirty="0">
                <a:latin typeface="+mn-ea"/>
                <a:ea typeface="+mn-ea"/>
              </a:rPr>
              <a:t>!) </a:t>
            </a:r>
            <a:r>
              <a:rPr lang="ko-KR" altLang="en-US" dirty="0">
                <a:latin typeface="+mn-ea"/>
                <a:ea typeface="+mn-ea"/>
              </a:rPr>
              <a:t>처음에는 아무것도 모르고 신청했지만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지금  와서 보니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면접 선생님들도 그렇고 다들 실력이 너무 좋으시고 도움이 많이 되었습니다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~!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AAE7CFD-CBEC-4382-8405-23F47C1D0602}"/>
              </a:ext>
            </a:extLst>
          </p:cNvPr>
          <p:cNvSpPr/>
          <p:nvPr/>
        </p:nvSpPr>
        <p:spPr bwMode="auto">
          <a:xfrm>
            <a:off x="164468" y="1685772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B5B001-32D6-47A0-B025-C8D47BCC314C}"/>
              </a:ext>
            </a:extLst>
          </p:cNvPr>
          <p:cNvSpPr/>
          <p:nvPr/>
        </p:nvSpPr>
        <p:spPr bwMode="auto">
          <a:xfrm>
            <a:off x="3404828" y="1658687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32DFAA-A846-4E47-B484-F9EF3ECDF785}"/>
              </a:ext>
            </a:extLst>
          </p:cNvPr>
          <p:cNvSpPr/>
          <p:nvPr/>
        </p:nvSpPr>
        <p:spPr bwMode="auto">
          <a:xfrm>
            <a:off x="236476" y="3762016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F3DFF5-05A1-4959-946B-AC3337FFC706}"/>
              </a:ext>
            </a:extLst>
          </p:cNvPr>
          <p:cNvSpPr/>
          <p:nvPr/>
        </p:nvSpPr>
        <p:spPr bwMode="auto">
          <a:xfrm>
            <a:off x="3512840" y="3743966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AED61-E0F1-4ACC-B78F-1181E934D320}"/>
              </a:ext>
            </a:extLst>
          </p:cNvPr>
          <p:cNvSpPr txBox="1"/>
          <p:nvPr/>
        </p:nvSpPr>
        <p:spPr>
          <a:xfrm>
            <a:off x="236476" y="1009827"/>
            <a:ext cx="316835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군무원 합격수기 모음</a:t>
            </a:r>
          </a:p>
        </p:txBody>
      </p:sp>
    </p:spTree>
    <p:extLst>
      <p:ext uri="{BB962C8B-B14F-4D97-AF65-F5344CB8AC3E}">
        <p14:creationId xmlns:p14="http://schemas.microsoft.com/office/powerpoint/2010/main" val="96845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A088F6B-265D-4CE6-ADA7-3D65EFA31920}"/>
              </a:ext>
            </a:extLst>
          </p:cNvPr>
          <p:cNvGraphicFramePr>
            <a:graphicFrameLocks noGrp="1"/>
          </p:cNvGraphicFramePr>
          <p:nvPr/>
        </p:nvGraphicFramePr>
        <p:xfrm>
          <a:off x="7536579" y="757805"/>
          <a:ext cx="2313224" cy="349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749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1944475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https://eduon.com/army/passinfo/view/9/1580/?cc=&amp;smv=&amp;stype=&amp;stext=&amp;npg=3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47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https://eduon.com/army/passinfo/view/9/1596/?cc=&amp;smv=&amp;stype=&amp;stext=&amp;npg=2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148BC9D-2554-4B03-9DAF-A3263642EF89}"/>
              </a:ext>
            </a:extLst>
          </p:cNvPr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5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2A8ED-FD3A-4DC3-90F0-8E8DC15D9EB2}"/>
              </a:ext>
            </a:extLst>
          </p:cNvPr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개편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24FED-1128-4BB3-AD56-0F4DD0483BDF}"/>
              </a:ext>
            </a:extLst>
          </p:cNvPr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군무원 후기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88FB-E987-4C37-B319-797FCD435D47}"/>
              </a:ext>
            </a:extLst>
          </p:cNvPr>
          <p:cNvSpPr txBox="1"/>
          <p:nvPr/>
        </p:nvSpPr>
        <p:spPr>
          <a:xfrm>
            <a:off x="272480" y="1727742"/>
            <a:ext cx="3168352" cy="196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공군 </a:t>
            </a:r>
            <a:r>
              <a:rPr lang="en-US" altLang="ko-KR" dirty="0">
                <a:latin typeface="+mn-ea"/>
                <a:ea typeface="+mn-ea"/>
              </a:rPr>
              <a:t>9</a:t>
            </a:r>
            <a:r>
              <a:rPr lang="ko-KR" altLang="en-US" dirty="0">
                <a:latin typeface="+mn-ea"/>
                <a:ea typeface="+mn-ea"/>
              </a:rPr>
              <a:t>급 전산직 최종합격자 김*</a:t>
            </a:r>
            <a:r>
              <a:rPr lang="ko-KR" altLang="en-US" dirty="0" err="1">
                <a:latin typeface="+mn-ea"/>
                <a:ea typeface="+mn-ea"/>
              </a:rPr>
              <a:t>화님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군무원 강의는 여러 군데 찾아보지도 않고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바로 </a:t>
            </a:r>
            <a:r>
              <a:rPr lang="ko-KR" altLang="en-US" sz="1100" b="1" dirty="0" err="1">
                <a:latin typeface="+mn-ea"/>
                <a:ea typeface="+mn-ea"/>
              </a:rPr>
              <a:t>에듀온을</a:t>
            </a:r>
            <a:r>
              <a:rPr lang="ko-KR" altLang="en-US" sz="1100" b="1" dirty="0">
                <a:latin typeface="+mn-ea"/>
                <a:ea typeface="+mn-ea"/>
              </a:rPr>
              <a:t> 선택했습니다</a:t>
            </a:r>
            <a:r>
              <a:rPr lang="en-US" altLang="ko-KR" sz="11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군무원 강의는 여러 군데 찾아보지도 않고 바로 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에듀온을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선택하였습니다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비전공자가 쉽게 할 수 있도록 세 분 모두 잘 가르쳐 주셨고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따로 다른 걸 준비할 필요도 없이 </a:t>
            </a:r>
            <a:r>
              <a:rPr lang="ko-KR" altLang="en-US" b="1" dirty="0" err="1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에듀온</a:t>
            </a: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커리큘럼에 맞춰서 준비했습니다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dirty="0">
              <a:solidFill>
                <a:srgbClr val="FF3300"/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FA8BC-59F8-46A0-97AD-59F2085C8C92}"/>
              </a:ext>
            </a:extLst>
          </p:cNvPr>
          <p:cNvSpPr txBox="1"/>
          <p:nvPr/>
        </p:nvSpPr>
        <p:spPr>
          <a:xfrm>
            <a:off x="3584848" y="1732668"/>
            <a:ext cx="3168352" cy="196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>
                <a:latin typeface="+mn-ea"/>
                <a:ea typeface="+mn-ea"/>
              </a:rPr>
              <a:t>국방부 </a:t>
            </a:r>
            <a:r>
              <a:rPr lang="en-US" altLang="ko-KR" dirty="0">
                <a:latin typeface="+mn-ea"/>
                <a:ea typeface="+mn-ea"/>
              </a:rPr>
              <a:t>9</a:t>
            </a:r>
            <a:r>
              <a:rPr lang="ko-KR" altLang="en-US" dirty="0">
                <a:latin typeface="+mn-ea"/>
                <a:ea typeface="+mn-ea"/>
              </a:rPr>
              <a:t>급 전산직 필기합격자 박*</a:t>
            </a:r>
            <a:r>
              <a:rPr lang="ko-KR" altLang="en-US" dirty="0" err="1">
                <a:latin typeface="+mn-ea"/>
                <a:ea typeface="+mn-ea"/>
              </a:rPr>
              <a:t>연님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오로지 군무원만을 위한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err="1">
                <a:latin typeface="+mn-ea"/>
                <a:ea typeface="+mn-ea"/>
              </a:rPr>
              <a:t>에듀온을</a:t>
            </a:r>
            <a:r>
              <a:rPr lang="ko-KR" altLang="en-US" sz="1100" b="1" dirty="0">
                <a:latin typeface="+mn-ea"/>
                <a:ea typeface="+mn-ea"/>
              </a:rPr>
              <a:t> 선택하게 되었습니다</a:t>
            </a:r>
            <a:r>
              <a:rPr lang="en-US" altLang="ko-KR" sz="11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에듀온을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선택한 이유는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저는 군무원을 목표로 준비한 거기 때문에</a:t>
            </a:r>
            <a:r>
              <a:rPr lang="ko-KR" altLang="en-US" b="0" i="0" dirty="0">
                <a:effectLst/>
                <a:latin typeface="+mn-ea"/>
                <a:ea typeface="+mn-ea"/>
              </a:rPr>
              <a:t> </a:t>
            </a:r>
            <a:r>
              <a:rPr lang="ko-KR" altLang="en-US" b="1" i="0" dirty="0">
                <a:solidFill>
                  <a:srgbClr val="FF3300"/>
                </a:solidFill>
                <a:effectLst/>
                <a:latin typeface="+mn-ea"/>
                <a:ea typeface="+mn-ea"/>
              </a:rPr>
              <a:t>오로지 군무원만을 위한 학원이 필요했습니다</a:t>
            </a:r>
            <a:r>
              <a:rPr lang="en-US" altLang="ko-KR" b="1" i="0" dirty="0">
                <a:solidFill>
                  <a:srgbClr val="FF3300"/>
                </a:solidFill>
                <a:effectLst/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다른 학원들은 공무원 위주 학원들이 대다수였기 때문에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FF3300"/>
                </a:solidFill>
                <a:effectLst/>
                <a:latin typeface="+mn-ea"/>
                <a:ea typeface="+mn-ea"/>
              </a:rPr>
              <a:t>군무원을 타깃으로 한 </a:t>
            </a:r>
            <a:r>
              <a:rPr lang="ko-KR" altLang="en-US" b="1" i="0" dirty="0" err="1">
                <a:solidFill>
                  <a:srgbClr val="FF3300"/>
                </a:solidFill>
                <a:effectLst/>
                <a:latin typeface="+mn-ea"/>
                <a:ea typeface="+mn-ea"/>
              </a:rPr>
              <a:t>에듀온을</a:t>
            </a:r>
            <a:r>
              <a:rPr lang="ko-KR" altLang="en-US" b="1" i="0" dirty="0">
                <a:solidFill>
                  <a:srgbClr val="FF3300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i="0" dirty="0">
                <a:effectLst/>
                <a:latin typeface="+mn-ea"/>
                <a:ea typeface="+mn-ea"/>
              </a:rPr>
              <a:t>알게 되어서 선택하게 되었습니다</a:t>
            </a:r>
            <a:r>
              <a:rPr lang="en-US" altLang="ko-KR" b="0" i="0" dirty="0">
                <a:effectLst/>
                <a:latin typeface="+mn-ea"/>
                <a:ea typeface="+mn-ea"/>
              </a:rPr>
              <a:t>.</a:t>
            </a:r>
            <a:endParaRPr lang="en-US" altLang="ko-KR" b="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AAE7CFD-CBEC-4382-8405-23F47C1D0602}"/>
              </a:ext>
            </a:extLst>
          </p:cNvPr>
          <p:cNvSpPr/>
          <p:nvPr/>
        </p:nvSpPr>
        <p:spPr bwMode="auto">
          <a:xfrm>
            <a:off x="164468" y="1685772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B5B001-32D6-47A0-B025-C8D47BCC314C}"/>
              </a:ext>
            </a:extLst>
          </p:cNvPr>
          <p:cNvSpPr/>
          <p:nvPr/>
        </p:nvSpPr>
        <p:spPr bwMode="auto">
          <a:xfrm>
            <a:off x="3404828" y="1658687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AED61-E0F1-4ACC-B78F-1181E934D320}"/>
              </a:ext>
            </a:extLst>
          </p:cNvPr>
          <p:cNvSpPr txBox="1"/>
          <p:nvPr/>
        </p:nvSpPr>
        <p:spPr>
          <a:xfrm>
            <a:off x="236476" y="1009827"/>
            <a:ext cx="316835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군무원 합격수기 모음</a:t>
            </a:r>
          </a:p>
        </p:txBody>
      </p:sp>
    </p:spTree>
    <p:extLst>
      <p:ext uri="{BB962C8B-B14F-4D97-AF65-F5344CB8AC3E}">
        <p14:creationId xmlns:p14="http://schemas.microsoft.com/office/powerpoint/2010/main" val="360467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A088F6B-265D-4CE6-ADA7-3D65EFA31920}"/>
              </a:ext>
            </a:extLst>
          </p:cNvPr>
          <p:cNvGraphicFramePr>
            <a:graphicFrameLocks noGrp="1"/>
          </p:cNvGraphicFramePr>
          <p:nvPr/>
        </p:nvGraphicFramePr>
        <p:xfrm>
          <a:off x="7536579" y="757805"/>
          <a:ext cx="2313224" cy="40582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749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1944475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https://eduon.com/info/passinfo/view/6/1511/?cc=&amp;smv=&amp;stype=1&amp;stext=%EB%B9%84%EC%A0%84%EA%B3%B5&amp;npg=1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47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https://eduon.com/info/passinfo/view/6/1458/?cc=&amp;smv=&amp;stype=1&amp;stext=%EB%B9%84%EC%A0%84%EA%B3%B5&amp;npg=1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https://eduon.com/info/passinfo/view/6/1584/?cc=&amp;smv=&amp;stype=1&amp;stext=%EB%B9%84%EC%A0%84%EA%B3%B5&amp;npg=1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148BC9D-2554-4B03-9DAF-A3263642EF89}"/>
              </a:ext>
            </a:extLst>
          </p:cNvPr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5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2A8ED-FD3A-4DC3-90F0-8E8DC15D9EB2}"/>
              </a:ext>
            </a:extLst>
          </p:cNvPr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개편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24FED-1128-4BB3-AD56-0F4DD0483BDF}"/>
              </a:ext>
            </a:extLst>
          </p:cNvPr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정보처리 후기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88FB-E987-4C37-B319-797FCD435D47}"/>
              </a:ext>
            </a:extLst>
          </p:cNvPr>
          <p:cNvSpPr txBox="1"/>
          <p:nvPr/>
        </p:nvSpPr>
        <p:spPr>
          <a:xfrm>
            <a:off x="272480" y="1727742"/>
            <a:ext cx="3168352" cy="196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 err="1">
                <a:latin typeface="+mn-ea"/>
                <a:ea typeface="+mn-ea"/>
              </a:rPr>
              <a:t>정처기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 최종합격자 이*원님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err="1">
                <a:latin typeface="+mn-ea"/>
                <a:ea typeface="+mn-ea"/>
              </a:rPr>
              <a:t>비전공</a:t>
            </a:r>
            <a:r>
              <a:rPr lang="ko-KR" altLang="en-US" sz="1100" b="1" dirty="0">
                <a:latin typeface="+mn-ea"/>
                <a:ea typeface="+mn-ea"/>
              </a:rPr>
              <a:t> 직장인의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합격 수기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(2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회독 하겠다는 생각으로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이해 없이 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회독만으로도 합격이 가능했던 이유는 커리큘럼상 같은 내용들이 반복되기도 했고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강사님께서 두 분이다 보니 반복되는 중요한 내용을</a:t>
            </a:r>
            <a:endParaRPr lang="en-US" altLang="ko-KR" b="1" dirty="0">
              <a:solidFill>
                <a:srgbClr val="FF33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암기하는 팁이나 이해할 수 있는 방법들도 두 배였던 것 같습니다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이것이 사실 큰 장점이 아닌가 싶습니다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FA8BC-59F8-46A0-97AD-59F2085C8C92}"/>
              </a:ext>
            </a:extLst>
          </p:cNvPr>
          <p:cNvSpPr txBox="1"/>
          <p:nvPr/>
        </p:nvSpPr>
        <p:spPr>
          <a:xfrm>
            <a:off x="3584848" y="1732668"/>
            <a:ext cx="3168352" cy="177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 err="1">
                <a:latin typeface="+mn-ea"/>
                <a:ea typeface="+mn-ea"/>
              </a:rPr>
              <a:t>정처기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 최종합격자 장*석님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err="1">
                <a:latin typeface="+mn-ea"/>
                <a:ea typeface="+mn-ea"/>
              </a:rPr>
              <a:t>흥달</a:t>
            </a:r>
            <a:r>
              <a:rPr lang="ko-KR" altLang="en-US" sz="1100" b="1" dirty="0">
                <a:latin typeface="+mn-ea"/>
                <a:ea typeface="+mn-ea"/>
              </a:rPr>
              <a:t> 쌤</a:t>
            </a:r>
            <a:r>
              <a:rPr lang="en-US" altLang="ko-KR" sz="1100" b="1" dirty="0">
                <a:latin typeface="+mn-ea"/>
                <a:ea typeface="+mn-ea"/>
              </a:rPr>
              <a:t>, </a:t>
            </a:r>
            <a:r>
              <a:rPr lang="ko-KR" altLang="en-US" sz="1100" b="1" dirty="0">
                <a:latin typeface="+mn-ea"/>
                <a:ea typeface="+mn-ea"/>
              </a:rPr>
              <a:t>손경희 쌤 덕분에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정보처리기사 최종 합격 했어요</a:t>
            </a:r>
            <a:r>
              <a:rPr lang="en-US" altLang="ko-KR" sz="1100" b="1" dirty="0">
                <a:latin typeface="+mn-ea"/>
                <a:ea typeface="+mn-ea"/>
              </a:rPr>
              <a:t>~!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많이 검색해 보고 샘플 동영상을 비교하면서 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에듀온에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강의를 선택하게 되었는데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저의 선택에 후회하지 않아요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강의의 내용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구성만큼이나 중요한 게 동영상의 품질이라고 생각하거든요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!</a:t>
            </a:r>
            <a:endParaRPr lang="ko-KR" altLang="en-US" b="1" dirty="0">
              <a:solidFill>
                <a:srgbClr val="FF3300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20D37C-2579-4D41-8C1C-E48EB2F6EE20}"/>
              </a:ext>
            </a:extLst>
          </p:cNvPr>
          <p:cNvSpPr txBox="1"/>
          <p:nvPr/>
        </p:nvSpPr>
        <p:spPr>
          <a:xfrm>
            <a:off x="236476" y="4019267"/>
            <a:ext cx="3240360" cy="177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 err="1">
                <a:latin typeface="+mn-ea"/>
                <a:ea typeface="+mn-ea"/>
              </a:rPr>
              <a:t>정처기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회 최종합격자 최*</a:t>
            </a:r>
            <a:r>
              <a:rPr lang="ko-KR" altLang="en-US" dirty="0" err="1">
                <a:latin typeface="+mn-ea"/>
                <a:ea typeface="+mn-ea"/>
              </a:rPr>
              <a:t>은님</a:t>
            </a:r>
            <a:endParaRPr lang="ko-KR" altLang="en-US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err="1">
                <a:latin typeface="+mn-ea"/>
                <a:ea typeface="+mn-ea"/>
              </a:rPr>
              <a:t>무지성</a:t>
            </a:r>
            <a:r>
              <a:rPr lang="ko-KR" altLang="en-US" sz="1100" b="1" dirty="0">
                <a:latin typeface="+mn-ea"/>
                <a:ea typeface="+mn-ea"/>
              </a:rPr>
              <a:t> </a:t>
            </a:r>
            <a:r>
              <a:rPr lang="en-US" altLang="ko-KR" sz="1100" b="1" dirty="0">
                <a:latin typeface="+mn-ea"/>
                <a:ea typeface="+mn-ea"/>
              </a:rPr>
              <a:t>2</a:t>
            </a:r>
            <a:r>
              <a:rPr lang="ko-KR" altLang="en-US" sz="1100" b="1" dirty="0">
                <a:latin typeface="+mn-ea"/>
                <a:ea typeface="+mn-ea"/>
              </a:rPr>
              <a:t>주 전사의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커트라인 합격</a:t>
            </a:r>
            <a:r>
              <a:rPr lang="en-US" altLang="ko-KR" sz="1100" b="1" dirty="0">
                <a:latin typeface="+mn-ea"/>
                <a:ea typeface="+mn-ea"/>
              </a:rPr>
              <a:t>…!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비전공자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초시생도 단번에 이해하는 </a:t>
            </a:r>
            <a:r>
              <a:rPr lang="ko-KR" altLang="en-US" b="1" dirty="0" err="1">
                <a:solidFill>
                  <a:srgbClr val="FF3300"/>
                </a:solidFill>
                <a:latin typeface="+mn-ea"/>
                <a:ea typeface="+mn-ea"/>
              </a:rPr>
              <a:t>강의력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+mn-ea"/>
                <a:ea typeface="+mn-ea"/>
              </a:rPr>
              <a:t>흥달쌤이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교수님이었다면</a:t>
            </a:r>
            <a:r>
              <a:rPr lang="ko-KR" altLang="en-US" dirty="0">
                <a:latin typeface="+mn-ea"/>
                <a:ea typeface="+mn-ea"/>
              </a:rPr>
              <a:t> 얼마나 좋았을까 하면서 들었네요 </a:t>
            </a:r>
            <a:r>
              <a:rPr lang="ko-KR" altLang="en-US" dirty="0" err="1">
                <a:latin typeface="+mn-ea"/>
                <a:ea typeface="+mn-ea"/>
              </a:rPr>
              <a:t>ㅠㅠ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오버로딩과 </a:t>
            </a:r>
            <a:r>
              <a:rPr lang="ko-KR" altLang="en-US" dirty="0" err="1">
                <a:latin typeface="+mn-ea"/>
                <a:ea typeface="+mn-ea"/>
              </a:rPr>
              <a:t>오버라이딩</a:t>
            </a:r>
            <a:r>
              <a:rPr lang="ko-KR" altLang="en-US" dirty="0">
                <a:latin typeface="+mn-ea"/>
                <a:ea typeface="+mn-ea"/>
              </a:rPr>
              <a:t> 같은 생소한 개념은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깨알 특강을 통해서 더 단단하게 개념을 다질 수 있었습니다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5C1C4-1BEA-44B2-BBE6-36F2015B9131}"/>
              </a:ext>
            </a:extLst>
          </p:cNvPr>
          <p:cNvSpPr txBox="1"/>
          <p:nvPr/>
        </p:nvSpPr>
        <p:spPr>
          <a:xfrm>
            <a:off x="3728864" y="3988921"/>
            <a:ext cx="3296087" cy="206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 err="1">
                <a:latin typeface="+mn-ea"/>
                <a:ea typeface="+mn-ea"/>
              </a:rPr>
              <a:t>정처기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회 최종합격자</a:t>
            </a:r>
            <a:r>
              <a:rPr lang="ko-KR" altLang="en-US" dirty="0"/>
              <a:t> 최</a:t>
            </a:r>
            <a:r>
              <a:rPr lang="en-US" altLang="ko-KR" dirty="0"/>
              <a:t>*</a:t>
            </a:r>
            <a:r>
              <a:rPr lang="ko-KR" altLang="en-US" dirty="0" err="1"/>
              <a:t>규님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정보처리기사 </a:t>
            </a:r>
            <a:r>
              <a:rPr lang="en-US" altLang="ko-KR" sz="1100" b="1" dirty="0">
                <a:latin typeface="+mn-ea"/>
                <a:ea typeface="+mn-ea"/>
              </a:rPr>
              <a:t>2</a:t>
            </a:r>
            <a:r>
              <a:rPr lang="ko-KR" altLang="en-US" sz="1100" b="1" dirty="0">
                <a:latin typeface="+mn-ea"/>
                <a:ea typeface="+mn-ea"/>
              </a:rPr>
              <a:t>회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필기</a:t>
            </a:r>
            <a:r>
              <a:rPr lang="en-US" altLang="ko-KR" sz="1100" b="1" dirty="0">
                <a:latin typeface="+mn-ea"/>
                <a:ea typeface="+mn-ea"/>
              </a:rPr>
              <a:t>, </a:t>
            </a:r>
            <a:r>
              <a:rPr lang="ko-KR" altLang="en-US" sz="1100" b="1" dirty="0">
                <a:latin typeface="+mn-ea"/>
                <a:ea typeface="+mn-ea"/>
              </a:rPr>
              <a:t>실기 합격</a:t>
            </a:r>
            <a:r>
              <a:rPr lang="en-US" altLang="ko-KR" sz="1100" b="1" dirty="0">
                <a:latin typeface="+mn-ea"/>
                <a:ea typeface="+mn-ea"/>
              </a:rPr>
              <a:t>!</a:t>
            </a:r>
            <a:r>
              <a:rPr lang="ko-KR" altLang="en-US" sz="1100" b="1" dirty="0">
                <a:latin typeface="+mn-ea"/>
                <a:ea typeface="+mn-ea"/>
              </a:rPr>
              <a:t> 감사드립니다</a:t>
            </a:r>
            <a:r>
              <a:rPr lang="en-US" altLang="ko-KR" sz="1100" b="1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두 분 쌤 강의가 노하우입니다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특히 실기는 기출 비중 분석을 통해서 선택과 집중을 한 것이라 생각합니다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데이터베이스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프로그래밍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운영체제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네트워크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부분이 합격을 좌우한다 생각합니다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올해 </a:t>
            </a:r>
            <a:r>
              <a:rPr lang="en-US" altLang="ko-KR" dirty="0">
                <a:latin typeface="+mn-ea"/>
                <a:ea typeface="+mn-ea"/>
              </a:rPr>
              <a:t>47</a:t>
            </a:r>
            <a:r>
              <a:rPr lang="ko-KR" altLang="en-US" dirty="0">
                <a:latin typeface="+mn-ea"/>
                <a:ea typeface="+mn-ea"/>
              </a:rPr>
              <a:t>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저 노땅도 합격했는데 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‘</a:t>
            </a: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나도 할 수 있어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＇</a:t>
            </a:r>
            <a:r>
              <a:rPr lang="ko-KR" altLang="en-US" b="1" dirty="0">
                <a:solidFill>
                  <a:srgbClr val="FF3300"/>
                </a:solidFill>
                <a:latin typeface="+mn-ea"/>
                <a:ea typeface="+mn-ea"/>
              </a:rPr>
              <a:t>라는 마음 가지고 도전하세요</a:t>
            </a:r>
            <a:r>
              <a:rPr lang="en-US" altLang="ko-KR" b="1" dirty="0">
                <a:solidFill>
                  <a:srgbClr val="FF3300"/>
                </a:solidFill>
                <a:latin typeface="+mn-ea"/>
                <a:ea typeface="+mn-ea"/>
              </a:rPr>
              <a:t>!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충분히 합격할 수 있습니다</a:t>
            </a:r>
            <a:r>
              <a:rPr lang="en-US" altLang="ko-KR" dirty="0">
                <a:latin typeface="+mn-ea"/>
                <a:ea typeface="+mn-ea"/>
              </a:rPr>
              <a:t>!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AAE7CFD-CBEC-4382-8405-23F47C1D0602}"/>
              </a:ext>
            </a:extLst>
          </p:cNvPr>
          <p:cNvSpPr/>
          <p:nvPr/>
        </p:nvSpPr>
        <p:spPr bwMode="auto">
          <a:xfrm>
            <a:off x="164468" y="1685772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B5B001-32D6-47A0-B025-C8D47BCC314C}"/>
              </a:ext>
            </a:extLst>
          </p:cNvPr>
          <p:cNvSpPr/>
          <p:nvPr/>
        </p:nvSpPr>
        <p:spPr bwMode="auto">
          <a:xfrm>
            <a:off x="3404828" y="1658687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32DFAA-A846-4E47-B484-F9EF3ECDF785}"/>
              </a:ext>
            </a:extLst>
          </p:cNvPr>
          <p:cNvSpPr/>
          <p:nvPr/>
        </p:nvSpPr>
        <p:spPr bwMode="auto">
          <a:xfrm>
            <a:off x="236476" y="3762016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F3DFF5-05A1-4959-946B-AC3337FFC706}"/>
              </a:ext>
            </a:extLst>
          </p:cNvPr>
          <p:cNvSpPr/>
          <p:nvPr/>
        </p:nvSpPr>
        <p:spPr bwMode="auto">
          <a:xfrm>
            <a:off x="3512840" y="3743966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AED61-E0F1-4ACC-B78F-1181E934D320}"/>
              </a:ext>
            </a:extLst>
          </p:cNvPr>
          <p:cNvSpPr txBox="1"/>
          <p:nvPr/>
        </p:nvSpPr>
        <p:spPr>
          <a:xfrm>
            <a:off x="236476" y="1009827"/>
            <a:ext cx="316835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정보처리 합격수기 모음</a:t>
            </a:r>
          </a:p>
        </p:txBody>
      </p:sp>
    </p:spTree>
    <p:extLst>
      <p:ext uri="{BB962C8B-B14F-4D97-AF65-F5344CB8AC3E}">
        <p14:creationId xmlns:p14="http://schemas.microsoft.com/office/powerpoint/2010/main" val="270484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2A959F-FEB1-47E9-8B6B-681A56D3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60512" y="4437112"/>
            <a:ext cx="5673080" cy="236773"/>
          </a:xfrm>
          <a:prstGeom prst="rect">
            <a:avLst/>
          </a:prstGeom>
        </p:spPr>
      </p:pic>
      <p:sp>
        <p:nvSpPr>
          <p:cNvPr id="4" name="TextBox 42">
            <a:extLst>
              <a:ext uri="{FF2B5EF4-FFF2-40B4-BE49-F238E27FC236}">
                <a16:creationId xmlns:a16="http://schemas.microsoft.com/office/drawing/2014/main" id="{207E671D-C44D-4DFE-8B54-04A505E36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18" y="830490"/>
            <a:ext cx="8063308" cy="339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1200" b="1" dirty="0">
                <a:ea typeface="맑은 고딕" pitchFamily="50" charset="-127"/>
              </a:rPr>
              <a:t>기존 </a:t>
            </a:r>
            <a:r>
              <a:rPr kumimoji="0" lang="en-US" altLang="ko-KR" sz="1200" b="1" dirty="0">
                <a:ea typeface="맑은 고딕" pitchFamily="50" charset="-127"/>
              </a:rPr>
              <a:t>: </a:t>
            </a:r>
            <a:r>
              <a:rPr kumimoji="0" lang="ko-KR" altLang="en-US" sz="1200" b="1" dirty="0" err="1">
                <a:ea typeface="맑은 고딕" pitchFamily="50" charset="-127"/>
              </a:rPr>
              <a:t>에듀온</a:t>
            </a:r>
            <a:r>
              <a:rPr kumimoji="0" lang="ko-KR" altLang="en-US" sz="1200" b="1" dirty="0">
                <a:ea typeface="맑은 고딕" pitchFamily="50" charset="-127"/>
              </a:rPr>
              <a:t> 주소 </a:t>
            </a:r>
            <a:endParaRPr kumimoji="0" lang="en-US" altLang="ko-KR" sz="1200" b="1" dirty="0">
              <a:ea typeface="맑은 고딕" pitchFamily="50" charset="-127"/>
            </a:endParaRPr>
          </a:p>
          <a:p>
            <a:pPr eaLnBrk="1" hangingPunct="1"/>
            <a:r>
              <a:rPr kumimoji="0" lang="en-US" altLang="ko-KR" sz="1200" dirty="0">
                <a:ea typeface="맑은 고딕" pitchFamily="50" charset="-127"/>
                <a:hlinkClick r:id="rId3"/>
              </a:rPr>
              <a:t>https://eduon.com/main</a:t>
            </a:r>
            <a:endParaRPr kumimoji="0" lang="en-US" altLang="ko-KR" sz="1200" dirty="0">
              <a:ea typeface="맑은 고딕" pitchFamily="50" charset="-127"/>
            </a:endParaRPr>
          </a:p>
          <a:p>
            <a:pPr eaLnBrk="1" hangingPunct="1"/>
            <a:endParaRPr kumimoji="0" lang="en-US" altLang="ko-KR" sz="1200" dirty="0">
              <a:ea typeface="맑은 고딕" pitchFamily="50" charset="-127"/>
            </a:endParaRPr>
          </a:p>
          <a:p>
            <a:pPr eaLnBrk="1" hangingPunct="1"/>
            <a:endParaRPr kumimoji="0" lang="en-US" altLang="ko-KR" sz="1200" dirty="0">
              <a:ea typeface="맑은 고딕" pitchFamily="50" charset="-127"/>
            </a:endParaRPr>
          </a:p>
          <a:p>
            <a:pPr eaLnBrk="1" hangingPunct="1"/>
            <a:endParaRPr kumimoji="0" lang="en-US" altLang="ko-KR" sz="1200" dirty="0">
              <a:ea typeface="맑은 고딕" pitchFamily="50" charset="-127"/>
            </a:endParaRPr>
          </a:p>
          <a:p>
            <a:pPr eaLnBrk="1" hangingPunct="1"/>
            <a:endParaRPr kumimoji="0" lang="en-US" altLang="ko-KR" sz="1200" b="1" dirty="0">
              <a:ea typeface="맑은 고딕" pitchFamily="50" charset="-127"/>
            </a:endParaRPr>
          </a:p>
          <a:p>
            <a:pPr eaLnBrk="1" hangingPunct="1"/>
            <a:r>
              <a:rPr kumimoji="0" lang="ko-KR" altLang="en-US" sz="1200" b="1" dirty="0">
                <a:ea typeface="맑은 고딕" pitchFamily="50" charset="-127"/>
              </a:rPr>
              <a:t>디자인 작업 파일</a:t>
            </a:r>
            <a:endParaRPr kumimoji="0" lang="en-US" altLang="ko-KR" sz="1200" b="1" dirty="0">
              <a:ea typeface="맑은 고딕" pitchFamily="50" charset="-127"/>
            </a:endParaRPr>
          </a:p>
          <a:p>
            <a:pPr eaLnBrk="1" hangingPunct="1"/>
            <a:endParaRPr kumimoji="0" lang="en-US" altLang="ko-KR" sz="1200" b="1" dirty="0">
              <a:ea typeface="맑은 고딕" pitchFamily="50" charset="-127"/>
            </a:endParaRPr>
          </a:p>
          <a:p>
            <a:pPr eaLnBrk="1" hangingPunct="1"/>
            <a:r>
              <a:rPr kumimoji="0" lang="ko-KR" altLang="en-US" sz="1200" b="1" dirty="0" err="1">
                <a:ea typeface="맑은 고딕" pitchFamily="50" charset="-127"/>
              </a:rPr>
              <a:t>피그마</a:t>
            </a:r>
            <a:r>
              <a:rPr kumimoji="0" lang="ko-KR" altLang="en-US" sz="1200" b="1" dirty="0">
                <a:ea typeface="맑은 고딕" pitchFamily="50" charset="-127"/>
              </a:rPr>
              <a:t> </a:t>
            </a:r>
            <a:r>
              <a:rPr kumimoji="0" lang="en-US" altLang="ko-KR" sz="1200" b="1" dirty="0">
                <a:ea typeface="맑은 고딕" pitchFamily="50" charset="-127"/>
              </a:rPr>
              <a:t>_show</a:t>
            </a:r>
            <a:r>
              <a:rPr kumimoji="0" lang="ko-KR" altLang="en-US" sz="1200" b="1" dirty="0">
                <a:ea typeface="맑은 고딕" pitchFamily="50" charset="-127"/>
              </a:rPr>
              <a:t>확인 </a:t>
            </a:r>
            <a:endParaRPr kumimoji="0" lang="en-US" altLang="ko-KR" sz="1200" b="1" dirty="0">
              <a:ea typeface="맑은 고딕" pitchFamily="50" charset="-127"/>
            </a:endParaRPr>
          </a:p>
          <a:p>
            <a:pPr eaLnBrk="1" hangingPunct="1"/>
            <a:r>
              <a:rPr kumimoji="0" lang="en-US" altLang="ko-KR" sz="1200" dirty="0">
                <a:ea typeface="맑은 고딕" pitchFamily="50" charset="-127"/>
                <a:hlinkClick r:id="rId4"/>
              </a:rPr>
              <a:t>https://www.figma.com/proto/scsWv8h9dvWXxvMyqmdN5W/%EC%97%90%EB%93%80%EC%98%A8-5?page-id=0%3A1&amp;node-id=2%3A1742&amp;viewport=243%2C48%2C0.18&amp;scaling=scale-down-width&amp;starting-point-node-id=2%3A1742&amp;hide-ui=1</a:t>
            </a:r>
            <a:endParaRPr kumimoji="0" lang="en-US" altLang="ko-KR" sz="1200" dirty="0">
              <a:ea typeface="맑은 고딕" pitchFamily="50" charset="-127"/>
            </a:endParaRPr>
          </a:p>
          <a:p>
            <a:pPr eaLnBrk="1" hangingPunct="1"/>
            <a:endParaRPr kumimoji="0" lang="en-US" altLang="ko-KR" sz="1200" dirty="0">
              <a:ea typeface="맑은 고딕" pitchFamily="50" charset="-127"/>
            </a:endParaRPr>
          </a:p>
          <a:p>
            <a:pPr eaLnBrk="1" hangingPunct="1"/>
            <a:endParaRPr kumimoji="0" lang="en-US" altLang="ko-KR" sz="1200" dirty="0">
              <a:ea typeface="맑은 고딕" pitchFamily="50" charset="-127"/>
            </a:endParaRPr>
          </a:p>
          <a:p>
            <a:pPr eaLnBrk="1" hangingPunct="1"/>
            <a:r>
              <a:rPr kumimoji="0" lang="ko-KR" altLang="en-US" sz="1200" b="1" dirty="0" err="1">
                <a:ea typeface="맑은 고딕" pitchFamily="50" charset="-127"/>
              </a:rPr>
              <a:t>피그마</a:t>
            </a:r>
            <a:r>
              <a:rPr kumimoji="0" lang="ko-KR" altLang="en-US" sz="1200" b="1" dirty="0">
                <a:ea typeface="맑은 고딕" pitchFamily="50" charset="-127"/>
              </a:rPr>
              <a:t> </a:t>
            </a:r>
            <a:r>
              <a:rPr kumimoji="0" lang="en-US" altLang="ko-KR" sz="1200" b="1" dirty="0">
                <a:ea typeface="맑은 고딕" pitchFamily="50" charset="-127"/>
              </a:rPr>
              <a:t>_</a:t>
            </a:r>
            <a:r>
              <a:rPr kumimoji="0" lang="ko-KR" altLang="en-US" sz="1200" b="1" dirty="0">
                <a:ea typeface="맑은 고딕" pitchFamily="50" charset="-127"/>
              </a:rPr>
              <a:t>코딩가이드 확인 주소 </a:t>
            </a:r>
            <a:endParaRPr kumimoji="0" lang="en-US" altLang="ko-KR" sz="1200" b="1" dirty="0">
              <a:ea typeface="맑은 고딕" pitchFamily="50" charset="-127"/>
            </a:endParaRPr>
          </a:p>
          <a:p>
            <a:pPr eaLnBrk="1" hangingPunct="1"/>
            <a:r>
              <a:rPr lang="en-US" altLang="ko-KR" sz="1050" b="0" i="0" u="sng" dirty="0">
                <a:solidFill>
                  <a:srgbClr val="6449FC"/>
                </a:solidFill>
                <a:effectLst/>
                <a:latin typeface="Noto Sans KR"/>
                <a:hlinkClick r:id="rId5"/>
              </a:rPr>
              <a:t>https://www.figma.com/file/scsWv8h9dvWXxvMyqmdN5W/%EC%97%90%EB%93%80%EC%98%A8-5?node-id=0%3A1</a:t>
            </a:r>
            <a:endParaRPr kumimoji="0" lang="en-US" altLang="ko-KR" sz="1050" b="0" i="0" u="sng" dirty="0">
              <a:solidFill>
                <a:srgbClr val="6449FC"/>
              </a:solidFill>
              <a:effectLst/>
              <a:latin typeface="Noto Sans KR"/>
              <a:ea typeface="맑은 고딕" pitchFamily="50" charset="-127"/>
            </a:endParaRPr>
          </a:p>
          <a:p>
            <a:pPr eaLnBrk="1" hangingPunct="1"/>
            <a:endParaRPr kumimoji="0" lang="en-US" altLang="ko-KR" sz="1200" dirty="0">
              <a:ea typeface="맑은 고딕" pitchFamily="50" charset="-127"/>
            </a:endParaRPr>
          </a:p>
          <a:p>
            <a:pPr eaLnBrk="1" hangingPunct="1"/>
            <a:endParaRPr kumimoji="0" lang="en-US" altLang="ko-KR" sz="1200" dirty="0"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80E08-3513-4170-9F77-9F7DB464D751}"/>
              </a:ext>
            </a:extLst>
          </p:cNvPr>
          <p:cNvSpPr txBox="1"/>
          <p:nvPr/>
        </p:nvSpPr>
        <p:spPr>
          <a:xfrm>
            <a:off x="445718" y="4114976"/>
            <a:ext cx="4955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kumimoji="0" lang="ko-KR" altLang="en-US" sz="800" b="1" dirty="0" err="1">
                <a:solidFill>
                  <a:srgbClr val="FF0000"/>
                </a:solidFill>
                <a:ea typeface="맑은 고딕" pitchFamily="50" charset="-127"/>
              </a:rPr>
              <a:t>피그마</a:t>
            </a:r>
            <a:r>
              <a:rPr kumimoji="0" lang="ko-KR" altLang="en-US" sz="800" b="1" dirty="0">
                <a:solidFill>
                  <a:srgbClr val="FF0000"/>
                </a:solidFill>
                <a:ea typeface="맑은 고딕" pitchFamily="50" charset="-127"/>
              </a:rPr>
              <a:t> 화면 상단 메뉴 활성화 </a:t>
            </a:r>
            <a:r>
              <a:rPr kumimoji="0" lang="en-US" altLang="ko-KR" sz="800" b="1" dirty="0">
                <a:solidFill>
                  <a:srgbClr val="FF0000"/>
                </a:solidFill>
                <a:ea typeface="맑은 고딕" pitchFamily="50" charset="-127"/>
              </a:rPr>
              <a:t>: ctrl + \]</a:t>
            </a:r>
          </a:p>
        </p:txBody>
      </p:sp>
    </p:spTree>
    <p:extLst>
      <p:ext uri="{BB962C8B-B14F-4D97-AF65-F5344CB8AC3E}">
        <p14:creationId xmlns:p14="http://schemas.microsoft.com/office/powerpoint/2010/main" val="149582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A088F6B-265D-4CE6-ADA7-3D65EFA31920}"/>
              </a:ext>
            </a:extLst>
          </p:cNvPr>
          <p:cNvGraphicFramePr>
            <a:graphicFrameLocks noGrp="1"/>
          </p:cNvGraphicFramePr>
          <p:nvPr/>
        </p:nvGraphicFramePr>
        <p:xfrm>
          <a:off x="7536579" y="757805"/>
          <a:ext cx="2313224" cy="3405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749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1944475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https://eduon.com/info/passinfo/view/6/1590/?cc=&amp;smv=&amp;stype=1&amp;stext=%EB%B9%84%EC%A0%84%EA%B3%B5&amp;npg=1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47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148BC9D-2554-4B03-9DAF-A3263642EF89}"/>
              </a:ext>
            </a:extLst>
          </p:cNvPr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5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2A8ED-FD3A-4DC3-90F0-8E8DC15D9EB2}"/>
              </a:ext>
            </a:extLst>
          </p:cNvPr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개편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24FED-1128-4BB3-AD56-0F4DD0483BDF}"/>
              </a:ext>
            </a:extLst>
          </p:cNvPr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정보처리 후기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88FB-E987-4C37-B319-797FCD435D47}"/>
              </a:ext>
            </a:extLst>
          </p:cNvPr>
          <p:cNvSpPr txBox="1"/>
          <p:nvPr/>
        </p:nvSpPr>
        <p:spPr>
          <a:xfrm>
            <a:off x="272480" y="1727742"/>
            <a:ext cx="3168352" cy="214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 err="1">
                <a:latin typeface="+mn-ea"/>
                <a:ea typeface="+mn-ea"/>
              </a:rPr>
              <a:t>정처기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회 최종합격자 이*</a:t>
            </a:r>
            <a:r>
              <a:rPr lang="ko-KR" altLang="en-US" dirty="0" err="1">
                <a:latin typeface="+mn-ea"/>
                <a:ea typeface="+mn-ea"/>
              </a:rPr>
              <a:t>훈님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err="1">
                <a:latin typeface="+mn-ea"/>
                <a:ea typeface="+mn-ea"/>
              </a:rPr>
              <a:t>비전공</a:t>
            </a:r>
            <a:r>
              <a:rPr lang="ko-KR" altLang="en-US" sz="1100" b="1" dirty="0">
                <a:latin typeface="+mn-ea"/>
                <a:ea typeface="+mn-ea"/>
              </a:rPr>
              <a:t> 실무자의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합격 후기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손경희 선생님과 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흥달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선생님은 강의 스타일은 확연히 다르나</a:t>
            </a:r>
            <a:endParaRPr lang="en-US" altLang="ko-KR" b="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두 분 강의 모두 너무 좋았습니다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분의 공통점은 </a:t>
            </a:r>
            <a:r>
              <a:rPr lang="en-US" altLang="ko-KR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비전공자를 대상으로 매우 쉽게 강의</a:t>
            </a:r>
            <a:r>
              <a:rPr lang="en-US" altLang="ko-KR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＇</a:t>
            </a:r>
            <a:r>
              <a:rPr lang="ko-KR" altLang="en-US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</a:t>
            </a:r>
            <a:endParaRPr lang="en-US" altLang="ko-KR" b="1" i="0" dirty="0">
              <a:solidFill>
                <a:srgbClr val="FF33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하시려고 노력하신다는 것입니다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비전공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비실무자도 두 분 선생님만 믿고 따라가신다면</a:t>
            </a:r>
            <a:endParaRPr lang="en-US" altLang="ko-KR" b="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아무 무리 없이 합격의 길로 가게 될 것입니다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CFA8BC-59F8-46A0-97AD-59F2085C8C92}"/>
              </a:ext>
            </a:extLst>
          </p:cNvPr>
          <p:cNvSpPr txBox="1"/>
          <p:nvPr/>
        </p:nvSpPr>
        <p:spPr>
          <a:xfrm>
            <a:off x="3584848" y="1732668"/>
            <a:ext cx="3168352" cy="2122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2021 </a:t>
            </a:r>
            <a:r>
              <a:rPr lang="ko-KR" altLang="en-US" dirty="0" err="1">
                <a:latin typeface="+mn-ea"/>
                <a:ea typeface="+mn-ea"/>
              </a:rPr>
              <a:t>정처기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 최종합격자 심*</a:t>
            </a:r>
            <a:r>
              <a:rPr lang="ko-KR" altLang="en-US" dirty="0" err="1">
                <a:latin typeface="+mn-ea"/>
                <a:ea typeface="+mn-ea"/>
              </a:rPr>
              <a:t>진님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  <a:ea typeface="+mn-ea"/>
              </a:rPr>
              <a:t>제가 어디까지 공부했는지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i="0" dirty="0">
                <a:effectLst/>
                <a:latin typeface="+mn-ea"/>
                <a:ea typeface="+mn-ea"/>
              </a:rPr>
              <a:t>한눈에 보여서 좋았습니다</a:t>
            </a:r>
            <a:r>
              <a:rPr lang="en-US" altLang="ko-KR" sz="1100" b="1" i="0" dirty="0">
                <a:effectLst/>
                <a:latin typeface="+mn-ea"/>
                <a:ea typeface="+mn-ea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초록 칠판에 흰 글씨가 저에게는 너무 맞지 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않더라고요ㅠ</a:t>
            </a:r>
            <a:endParaRPr lang="en-US" altLang="ko-KR" b="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전자칠판에 깔끔하게</a:t>
            </a:r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음질도 스테레오로 정확하게 들어야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공부 욕구가 생기더라고요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홈페이지도 깔끔하게 되어있어서 </a:t>
            </a: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제가 어디까지 공부했는지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FF33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강의를 얼마나 더 들어야 하는지 퍼센트로 알 수 있고</a:t>
            </a:r>
            <a:endParaRPr lang="en-US" altLang="ko-KR" b="1" i="0" dirty="0">
              <a:solidFill>
                <a:srgbClr val="FF33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진도 빼기 수월했습니다</a:t>
            </a:r>
            <a:r>
              <a:rPr lang="en-US" altLang="ko-KR" b="1" dirty="0">
                <a:solidFill>
                  <a:srgbClr val="FF33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33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AAE7CFD-CBEC-4382-8405-23F47C1D0602}"/>
              </a:ext>
            </a:extLst>
          </p:cNvPr>
          <p:cNvSpPr/>
          <p:nvPr/>
        </p:nvSpPr>
        <p:spPr bwMode="auto">
          <a:xfrm>
            <a:off x="164468" y="1685772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B5B001-32D6-47A0-B025-C8D47BCC314C}"/>
              </a:ext>
            </a:extLst>
          </p:cNvPr>
          <p:cNvSpPr/>
          <p:nvPr/>
        </p:nvSpPr>
        <p:spPr bwMode="auto">
          <a:xfrm>
            <a:off x="3404828" y="1658687"/>
            <a:ext cx="216024" cy="21602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AED61-E0F1-4ACC-B78F-1181E934D320}"/>
              </a:ext>
            </a:extLst>
          </p:cNvPr>
          <p:cNvSpPr txBox="1"/>
          <p:nvPr/>
        </p:nvSpPr>
        <p:spPr>
          <a:xfrm>
            <a:off x="236476" y="1009827"/>
            <a:ext cx="316835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정보처리 합격수기 모음</a:t>
            </a:r>
          </a:p>
        </p:txBody>
      </p:sp>
    </p:spTree>
    <p:extLst>
      <p:ext uri="{BB962C8B-B14F-4D97-AF65-F5344CB8AC3E}">
        <p14:creationId xmlns:p14="http://schemas.microsoft.com/office/powerpoint/2010/main" val="301225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B1867C6-1987-41F7-A244-7EA2B14D3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5" y="3073973"/>
            <a:ext cx="4133333" cy="329523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1ACAFA1-ADDD-452E-A62F-64EE443C8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05" y="1045701"/>
            <a:ext cx="4095238" cy="17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메인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메인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76235"/>
              </p:ext>
            </p:extLst>
          </p:nvPr>
        </p:nvGraphicFramePr>
        <p:xfrm>
          <a:off x="7536579" y="757805"/>
          <a:ext cx="2313224" cy="320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칸씩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움직이게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개가 한 페이지로 이동</a:t>
                      </a: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개가 한 </a:t>
                      </a:r>
                      <a:r>
                        <a:rPr lang="ko-KR" altLang="en-US" sz="80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페이지로 이동</a:t>
                      </a:r>
                      <a:endParaRPr lang="en-US" altLang="ko-KR" sz="80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rgbClr val="FF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82F031C5-83F3-4175-947D-94AC5EA2ABCD}"/>
              </a:ext>
            </a:extLst>
          </p:cNvPr>
          <p:cNvSpPr/>
          <p:nvPr/>
        </p:nvSpPr>
        <p:spPr bwMode="auto">
          <a:xfrm>
            <a:off x="1567950" y="1329216"/>
            <a:ext cx="166255" cy="16922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DCD79DD-8941-4420-B472-27ED3B86600A}"/>
              </a:ext>
            </a:extLst>
          </p:cNvPr>
          <p:cNvSpPr/>
          <p:nvPr/>
        </p:nvSpPr>
        <p:spPr bwMode="auto">
          <a:xfrm>
            <a:off x="1567949" y="3485450"/>
            <a:ext cx="166255" cy="16922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93D3ECE-131C-4C65-9CE1-4549EF0AEDC8}"/>
              </a:ext>
            </a:extLst>
          </p:cNvPr>
          <p:cNvSpPr/>
          <p:nvPr/>
        </p:nvSpPr>
        <p:spPr bwMode="auto">
          <a:xfrm>
            <a:off x="1567948" y="5085184"/>
            <a:ext cx="166255" cy="16922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255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10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강사모집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강의제작지원센터</a:t>
            </a:r>
            <a:r>
              <a:rPr lang="en-US" altLang="ko-KR" b="1" dirty="0"/>
              <a:t> &gt; </a:t>
            </a:r>
            <a:r>
              <a:rPr lang="ko-KR" altLang="en-US" b="1" dirty="0"/>
              <a:t>강사모집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720026"/>
              </p:ext>
            </p:extLst>
          </p:nvPr>
        </p:nvGraphicFramePr>
        <p:xfrm>
          <a:off x="7536579" y="757805"/>
          <a:ext cx="2313224" cy="3415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</a:t>
                      </a: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3"/>
                        </a:rPr>
                        <a:t>sjedu09@naver.com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rgbClr val="FF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FA742CB-0960-41A5-B86D-A213AAC9A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12" y="952809"/>
            <a:ext cx="5666667" cy="495238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D1666C7-6642-44CF-8E28-2D543FF9C238}"/>
              </a:ext>
            </a:extLst>
          </p:cNvPr>
          <p:cNvSpPr/>
          <p:nvPr/>
        </p:nvSpPr>
        <p:spPr bwMode="auto">
          <a:xfrm>
            <a:off x="1856656" y="1844824"/>
            <a:ext cx="184994" cy="163562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55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11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강사모집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강의제작지원센터</a:t>
            </a:r>
            <a:r>
              <a:rPr lang="en-US" altLang="ko-KR" b="1" dirty="0"/>
              <a:t> &gt; </a:t>
            </a:r>
            <a:r>
              <a:rPr lang="ko-KR" altLang="en-US" b="1" dirty="0"/>
              <a:t>강사모집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29369"/>
              </p:ext>
            </p:extLst>
          </p:nvPr>
        </p:nvGraphicFramePr>
        <p:xfrm>
          <a:off x="7536579" y="757805"/>
          <a:ext cx="2313224" cy="340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https://www.youtube.com/watch?v=8zbJIwlm_nw&amp;t=11s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3"/>
                        </a:rPr>
                        <a:t>https://www.youtube.com/watch?v=3bRVWRh26rk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4"/>
                        </a:rPr>
                        <a:t>https://www.youtube.com/watch?v=Pi9R-LYArmc</a:t>
                      </a: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https://www.youtube.com/watch?v=KgOgvgdr99o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FA4BF4-6DE6-4187-8A9C-67F3C2F87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72" y="1685759"/>
            <a:ext cx="6000000" cy="247619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44FE236-23F0-4863-868D-1F11EC52E0FD}"/>
              </a:ext>
            </a:extLst>
          </p:cNvPr>
          <p:cNvSpPr/>
          <p:nvPr/>
        </p:nvSpPr>
        <p:spPr bwMode="auto">
          <a:xfrm>
            <a:off x="1214877" y="1885128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C80C59-3AE3-4814-B991-0BD887C268BE}"/>
              </a:ext>
            </a:extLst>
          </p:cNvPr>
          <p:cNvSpPr/>
          <p:nvPr/>
        </p:nvSpPr>
        <p:spPr bwMode="auto">
          <a:xfrm>
            <a:off x="2504728" y="1833497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85605E0-06DA-4895-A2C5-0B293DBA62AA}"/>
              </a:ext>
            </a:extLst>
          </p:cNvPr>
          <p:cNvSpPr/>
          <p:nvPr/>
        </p:nvSpPr>
        <p:spPr bwMode="auto">
          <a:xfrm>
            <a:off x="3885606" y="1860530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DF9034D-72A2-4124-88AA-12F137F37841}"/>
              </a:ext>
            </a:extLst>
          </p:cNvPr>
          <p:cNvSpPr/>
          <p:nvPr/>
        </p:nvSpPr>
        <p:spPr bwMode="auto">
          <a:xfrm>
            <a:off x="5302487" y="1860530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110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12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강의개설 안내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강의제작지원센터 </a:t>
            </a:r>
            <a:r>
              <a:rPr lang="en-US" altLang="ko-KR" b="1" dirty="0"/>
              <a:t>&gt; </a:t>
            </a:r>
            <a:r>
              <a:rPr lang="ko-KR" altLang="en-US" b="1" dirty="0"/>
              <a:t>강의개설 안내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33650"/>
              </p:ext>
            </p:extLst>
          </p:nvPr>
        </p:nvGraphicFramePr>
        <p:xfrm>
          <a:off x="7536579" y="757805"/>
          <a:ext cx="2313224" cy="3659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기존사이트에서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3"/>
                        </a:rPr>
                        <a:t>https://eduon.com/lectureSupport/teacher_info/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[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강의개설 문의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]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클릭쓰는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팝업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rgbClr val="FF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821DF60-8032-4C35-8FE1-D240414F5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43" y="869266"/>
            <a:ext cx="6311437" cy="5119467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1A34B198-C092-4561-9947-77FA9739A6FF}"/>
              </a:ext>
            </a:extLst>
          </p:cNvPr>
          <p:cNvSpPr/>
          <p:nvPr/>
        </p:nvSpPr>
        <p:spPr bwMode="auto">
          <a:xfrm>
            <a:off x="1856656" y="1885128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90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CAF638-F70D-43EE-8D53-990C077FD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9" y="1196752"/>
            <a:ext cx="5852293" cy="4725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14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브랜드 입점 안내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강의제작지원센터</a:t>
            </a:r>
            <a:r>
              <a:rPr lang="en-US" altLang="ko-KR" b="1" dirty="0"/>
              <a:t> &gt; </a:t>
            </a:r>
            <a:r>
              <a:rPr lang="ko-KR" altLang="en-US" b="1" dirty="0"/>
              <a:t>브랜드 입점 안내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70385"/>
              </p:ext>
            </p:extLst>
          </p:nvPr>
        </p:nvGraphicFramePr>
        <p:xfrm>
          <a:off x="7536579" y="757805"/>
          <a:ext cx="2313224" cy="3415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4"/>
                        </a:rPr>
                        <a:t>https://eduon.com/lectureSupport/brand_info/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브랜드 입점 신청 팝업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69747F3D-F99F-40AE-A757-FB3198956520}"/>
              </a:ext>
            </a:extLst>
          </p:cNvPr>
          <p:cNvSpPr/>
          <p:nvPr/>
        </p:nvSpPr>
        <p:spPr bwMode="auto">
          <a:xfrm>
            <a:off x="2143274" y="2065491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47360B-0E02-40FC-B9BD-CB07F0E98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108" y="4450039"/>
            <a:ext cx="2325740" cy="208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0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15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스튜디오 소개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강의제작지원센터 </a:t>
            </a:r>
            <a:r>
              <a:rPr lang="en-US" altLang="ko-KR" b="1" dirty="0"/>
              <a:t>&gt; </a:t>
            </a:r>
            <a:r>
              <a:rPr lang="ko-KR" altLang="en-US" b="1" dirty="0"/>
              <a:t>스튜디오 소개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159885"/>
              </p:ext>
            </p:extLst>
          </p:nvPr>
        </p:nvGraphicFramePr>
        <p:xfrm>
          <a:off x="7536579" y="757805"/>
          <a:ext cx="2313224" cy="3659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클릭하면 해당 이미지 크게 볼 수 있게 팝업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사진크기 유동적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관계없이 화면 가운데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6FA0ABE-01EC-46F0-A6CD-107CE309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4" y="776390"/>
            <a:ext cx="4549292" cy="3456981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8031FE2-FD79-44D2-AB52-7A2F07D8F292}"/>
              </a:ext>
            </a:extLst>
          </p:cNvPr>
          <p:cNvSpPr/>
          <p:nvPr/>
        </p:nvSpPr>
        <p:spPr bwMode="auto">
          <a:xfrm>
            <a:off x="344488" y="1484784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615B85-AD2C-484C-98FA-906AEAC0D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981" y="3420336"/>
            <a:ext cx="4090037" cy="30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54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스튜디오 소개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강의제작지원센터 </a:t>
            </a:r>
            <a:r>
              <a:rPr lang="en-US" altLang="ko-KR" b="1" dirty="0"/>
              <a:t>&gt; </a:t>
            </a:r>
            <a:r>
              <a:rPr lang="ko-KR" altLang="en-US" b="1" dirty="0"/>
              <a:t>스튜디오 소개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79783"/>
              </p:ext>
            </p:extLst>
          </p:nvPr>
        </p:nvGraphicFramePr>
        <p:xfrm>
          <a:off x="7536579" y="757805"/>
          <a:ext cx="2313224" cy="317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영상 재생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A1B00C0-5856-424D-BFD4-571AB440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980728"/>
            <a:ext cx="6129179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82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미디어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회사소개 </a:t>
            </a:r>
            <a:r>
              <a:rPr lang="en-US" altLang="ko-KR" b="1" dirty="0"/>
              <a:t>&gt; </a:t>
            </a:r>
            <a:r>
              <a:rPr lang="ko-KR" altLang="en-US" b="1" dirty="0"/>
              <a:t>미디어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52285"/>
              </p:ext>
            </p:extLst>
          </p:nvPr>
        </p:nvGraphicFramePr>
        <p:xfrm>
          <a:off x="7536579" y="757805"/>
          <a:ext cx="2313224" cy="317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https://www.instagram.com/eduon_official/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이미지 클릭하면 팝업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팝업시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화살표로 이미지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DFD1046-81C2-4EF5-BD89-7452CCA2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97" y="535762"/>
            <a:ext cx="5558323" cy="432561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3C3F2D0-544E-4AB0-88DF-F0DECAB27037}"/>
              </a:ext>
            </a:extLst>
          </p:cNvPr>
          <p:cNvSpPr/>
          <p:nvPr/>
        </p:nvSpPr>
        <p:spPr bwMode="auto">
          <a:xfrm>
            <a:off x="5529064" y="836712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0BEEE0-EE97-4216-9620-CEDEAC76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16" y="4142581"/>
            <a:ext cx="2825095" cy="26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6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81C592-9CF3-4205-97CF-4CC1A8B3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32" y="2132856"/>
            <a:ext cx="3728376" cy="30135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EDAFC6-C662-4A9A-BE3B-57510DF65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40" y="2264202"/>
            <a:ext cx="3448064" cy="26769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미디어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회사소개 </a:t>
            </a:r>
            <a:r>
              <a:rPr lang="en-US" altLang="ko-KR" b="1" dirty="0"/>
              <a:t>&gt; </a:t>
            </a:r>
            <a:r>
              <a:rPr lang="ko-KR" altLang="en-US" b="1" dirty="0"/>
              <a:t>미디어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884407"/>
              </p:ext>
            </p:extLst>
          </p:nvPr>
        </p:nvGraphicFramePr>
        <p:xfrm>
          <a:off x="7536579" y="757805"/>
          <a:ext cx="2313224" cy="3249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게시글 클릭하면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번 보도자료 게시판 글로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목록 누르면 미디어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보도자료 부분으로 앵커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13C3F2D0-544E-4AB0-88DF-F0DECAB27037}"/>
              </a:ext>
            </a:extLst>
          </p:cNvPr>
          <p:cNvSpPr/>
          <p:nvPr/>
        </p:nvSpPr>
        <p:spPr bwMode="auto">
          <a:xfrm>
            <a:off x="432096" y="3102603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1C4B10-CD0C-4444-9561-0033A720620C}"/>
              </a:ext>
            </a:extLst>
          </p:cNvPr>
          <p:cNvSpPr/>
          <p:nvPr/>
        </p:nvSpPr>
        <p:spPr bwMode="auto">
          <a:xfrm>
            <a:off x="3449630" y="2264202"/>
            <a:ext cx="304693" cy="238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8F2594D-1032-44F7-8CF2-1D6BC3DB7CC8}"/>
              </a:ext>
            </a:extLst>
          </p:cNvPr>
          <p:cNvSpPr/>
          <p:nvPr/>
        </p:nvSpPr>
        <p:spPr bwMode="auto">
          <a:xfrm>
            <a:off x="4448944" y="2276872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7F76B8F-7392-4FDA-93E4-59A64D48D526}"/>
              </a:ext>
            </a:extLst>
          </p:cNvPr>
          <p:cNvSpPr/>
          <p:nvPr/>
        </p:nvSpPr>
        <p:spPr bwMode="auto">
          <a:xfrm>
            <a:off x="3800872" y="4740451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64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F01C397-EA49-416C-BA7F-D6158DCE8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40443"/>
              </p:ext>
            </p:extLst>
          </p:nvPr>
        </p:nvGraphicFramePr>
        <p:xfrm>
          <a:off x="223687" y="763090"/>
          <a:ext cx="9505055" cy="313611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15587">
                  <a:extLst>
                    <a:ext uri="{9D8B030D-6E8A-4147-A177-3AD203B41FA5}">
                      <a16:colId xmlns:a16="http://schemas.microsoft.com/office/drawing/2014/main" val="1407559384"/>
                    </a:ext>
                  </a:extLst>
                </a:gridCol>
                <a:gridCol w="1191195">
                  <a:extLst>
                    <a:ext uri="{9D8B030D-6E8A-4147-A177-3AD203B41FA5}">
                      <a16:colId xmlns:a16="http://schemas.microsoft.com/office/drawing/2014/main" val="1915703684"/>
                    </a:ext>
                  </a:extLst>
                </a:gridCol>
                <a:gridCol w="1191195">
                  <a:extLst>
                    <a:ext uri="{9D8B030D-6E8A-4147-A177-3AD203B41FA5}">
                      <a16:colId xmlns:a16="http://schemas.microsoft.com/office/drawing/2014/main" val="1717402691"/>
                    </a:ext>
                  </a:extLst>
                </a:gridCol>
                <a:gridCol w="1116745">
                  <a:extLst>
                    <a:ext uri="{9D8B030D-6E8A-4147-A177-3AD203B41FA5}">
                      <a16:colId xmlns:a16="http://schemas.microsoft.com/office/drawing/2014/main" val="135748474"/>
                    </a:ext>
                  </a:extLst>
                </a:gridCol>
                <a:gridCol w="1255648">
                  <a:extLst>
                    <a:ext uri="{9D8B030D-6E8A-4147-A177-3AD203B41FA5}">
                      <a16:colId xmlns:a16="http://schemas.microsoft.com/office/drawing/2014/main" val="3056883440"/>
                    </a:ext>
                  </a:extLst>
                </a:gridCol>
                <a:gridCol w="1101691">
                  <a:extLst>
                    <a:ext uri="{9D8B030D-6E8A-4147-A177-3AD203B41FA5}">
                      <a16:colId xmlns:a16="http://schemas.microsoft.com/office/drawing/2014/main" val="2796137413"/>
                    </a:ext>
                  </a:extLst>
                </a:gridCol>
                <a:gridCol w="1067349">
                  <a:extLst>
                    <a:ext uri="{9D8B030D-6E8A-4147-A177-3AD203B41FA5}">
                      <a16:colId xmlns:a16="http://schemas.microsoft.com/office/drawing/2014/main" val="2310742724"/>
                    </a:ext>
                  </a:extLst>
                </a:gridCol>
                <a:gridCol w="1265645">
                  <a:extLst>
                    <a:ext uri="{9D8B030D-6E8A-4147-A177-3AD203B41FA5}">
                      <a16:colId xmlns:a16="http://schemas.microsoft.com/office/drawing/2014/main" val="266251312"/>
                    </a:ext>
                  </a:extLst>
                </a:gridCol>
              </a:tblGrid>
              <a:tr h="177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회사소개 </a:t>
                      </a:r>
                      <a:endParaRPr lang="en-US" altLang="ko-KR" sz="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</a:rPr>
                        <a:t>one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페이지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강의제작지원센터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미디어</a:t>
                      </a:r>
                      <a:endParaRPr lang="en-US" altLang="ko-KR" sz="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</a:rPr>
                        <a:t>one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페이지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문제은행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교재몰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평생교육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학습지원센터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605239"/>
                  </a:ext>
                </a:extLst>
              </a:tr>
              <a:tr h="2702471"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에듀온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브랜드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에듀온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HOT&amp;NEW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빠른합격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에듀온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합격수기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추천강좌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강좌영역</a:t>
                      </a:r>
                      <a:endParaRPr lang="en-US" altLang="ko-KR" sz="8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8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세진에듀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소개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회사연혁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비전과 미션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사회환원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미디어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오시는 길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강사모집 안내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강의개설 안내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브랜드 입점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스튜디오 소개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에듀온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SNS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보도자료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rgbClr val="00B0F0"/>
                          </a:solidFill>
                          <a:latin typeface="+mn-ea"/>
                          <a:ea typeface="+mn-ea"/>
                        </a:rPr>
                        <a:t>기출문제</a:t>
                      </a:r>
                      <a:endParaRPr lang="en-US" altLang="ko-KR" sz="800" b="0" dirty="0">
                        <a:solidFill>
                          <a:srgbClr val="00B0F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교재구매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교재공지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교재문의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rgbClr val="00B0F0"/>
                          </a:solidFill>
                          <a:latin typeface="+mn-ea"/>
                          <a:ea typeface="+mn-ea"/>
                        </a:rPr>
                        <a:t>전체강좌</a:t>
                      </a:r>
                      <a:endParaRPr lang="en-US" altLang="ko-KR" sz="800" b="0" dirty="0">
                        <a:solidFill>
                          <a:srgbClr val="00B0F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공무원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자격증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IT&amp;Software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상담게시판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입금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문의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동영상 재생 문의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공동구매 신청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FAQ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필수프로그램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3739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80F6424-6A21-4C4B-9D11-E77868B809F7}"/>
              </a:ext>
            </a:extLst>
          </p:cNvPr>
          <p:cNvSpPr/>
          <p:nvPr/>
        </p:nvSpPr>
        <p:spPr bwMode="auto">
          <a:xfrm>
            <a:off x="1280592" y="4221088"/>
            <a:ext cx="720079" cy="21602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텍스트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147558-1273-4E20-B800-37446949862E}"/>
              </a:ext>
            </a:extLst>
          </p:cNvPr>
          <p:cNvSpPr txBox="1"/>
          <p:nvPr/>
        </p:nvSpPr>
        <p:spPr>
          <a:xfrm>
            <a:off x="79554" y="4244421"/>
            <a:ext cx="1224136" cy="954091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신규페이지</a:t>
            </a:r>
            <a:endParaRPr lang="en-US" altLang="ko-KR" b="1" dirty="0"/>
          </a:p>
          <a:p>
            <a:pPr defTabSz="914241"/>
            <a:endParaRPr lang="en-US" altLang="ko-KR" b="1" dirty="0"/>
          </a:p>
          <a:p>
            <a:pPr defTabSz="914241"/>
            <a:r>
              <a:rPr lang="ko-KR" altLang="en-US" b="1" dirty="0"/>
              <a:t>기존페이지에서 수정</a:t>
            </a:r>
            <a:endParaRPr lang="en-US" altLang="ko-KR" b="1" dirty="0"/>
          </a:p>
          <a:p>
            <a:pPr defTabSz="914241"/>
            <a:endParaRPr lang="en-US" altLang="ko-KR" b="1" dirty="0"/>
          </a:p>
          <a:p>
            <a:pPr defTabSz="914241"/>
            <a:endParaRPr lang="en-US" altLang="ko-KR" b="1" dirty="0"/>
          </a:p>
          <a:p>
            <a:pPr defTabSz="914241"/>
            <a:r>
              <a:rPr lang="ko-KR" altLang="en-US" b="1" dirty="0"/>
              <a:t> </a:t>
            </a:r>
            <a:endParaRPr lang="en-US" altLang="ko-KR" b="1" dirty="0"/>
          </a:p>
          <a:p>
            <a:pPr defTabSz="914241"/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3EA8AB-61E1-42BC-B533-A1C11B7C4198}"/>
              </a:ext>
            </a:extLst>
          </p:cNvPr>
          <p:cNvSpPr/>
          <p:nvPr/>
        </p:nvSpPr>
        <p:spPr bwMode="auto">
          <a:xfrm>
            <a:off x="1283699" y="4487138"/>
            <a:ext cx="720079" cy="2160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텍스트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6F13F-3275-4F65-BA38-857B69B8AB5B}"/>
              </a:ext>
            </a:extLst>
          </p:cNvPr>
          <p:cNvSpPr txBox="1"/>
          <p:nvPr/>
        </p:nvSpPr>
        <p:spPr>
          <a:xfrm>
            <a:off x="200472" y="360492"/>
            <a:ext cx="6586705" cy="307760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sz="1400" b="1" dirty="0">
                <a:latin typeface="+mn-ea"/>
                <a:ea typeface="+mn-ea"/>
              </a:rPr>
              <a:t>사이트 상단 메뉴</a:t>
            </a:r>
            <a:endParaRPr lang="en-US" altLang="ko-KR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026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문제은행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문제은행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43949"/>
              </p:ext>
            </p:extLst>
          </p:nvPr>
        </p:nvGraphicFramePr>
        <p:xfrm>
          <a:off x="7536579" y="757805"/>
          <a:ext cx="2313224" cy="3293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숫자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카운팅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기출문제 내에서 검색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리뉴얼 전 페이지 내의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번 내용이 사라지고 해당 타이틀 옆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+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 누르면 팝업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스크롤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https://eduon.com/itembank/main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F0B783B-5FF4-492C-8059-FDEE84B2C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237442"/>
            <a:ext cx="4883008" cy="52297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345EF8-00DF-4E44-AE60-CB274516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67" y="2924944"/>
            <a:ext cx="2704762" cy="303809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1712640" y="1173017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B26E151-E6E3-4C85-9EE3-2FC20D574FAB}"/>
              </a:ext>
            </a:extLst>
          </p:cNvPr>
          <p:cNvSpPr/>
          <p:nvPr/>
        </p:nvSpPr>
        <p:spPr bwMode="auto">
          <a:xfrm>
            <a:off x="1352600" y="1700808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7F94F60-B69F-45B6-8279-21C9D88F7437}"/>
              </a:ext>
            </a:extLst>
          </p:cNvPr>
          <p:cNvSpPr/>
          <p:nvPr/>
        </p:nvSpPr>
        <p:spPr bwMode="auto">
          <a:xfrm>
            <a:off x="784721" y="2239272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51A72F-B3B5-4A40-8FF4-5155D5124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727" y="868779"/>
            <a:ext cx="2432720" cy="1361686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A6D8FA7-DDF7-472E-8C97-CAB3DF46BBB0}"/>
              </a:ext>
            </a:extLst>
          </p:cNvPr>
          <p:cNvSpPr/>
          <p:nvPr/>
        </p:nvSpPr>
        <p:spPr bwMode="auto">
          <a:xfrm>
            <a:off x="4473045" y="797709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0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D7CD24-4FAA-4B17-A45F-F1A54359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449" y="811867"/>
            <a:ext cx="4308845" cy="5733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교재몰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</a:t>
            </a:r>
            <a:r>
              <a:rPr lang="ko-KR" altLang="en-US" b="1" dirty="0" err="1"/>
              <a:t>교재몰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321110"/>
              </p:ext>
            </p:extLst>
          </p:nvPr>
        </p:nvGraphicFramePr>
        <p:xfrm>
          <a:off x="7536579" y="757805"/>
          <a:ext cx="2313224" cy="3094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 화면과 동일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https://eduon.com/bookstore/main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1280592" y="980728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490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B3CF46-3A99-4734-B201-6A456DBB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9" y="1593144"/>
            <a:ext cx="6537176" cy="6112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교재몰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</a:t>
            </a:r>
            <a:r>
              <a:rPr lang="ko-KR" altLang="en-US" b="1" dirty="0" err="1"/>
              <a:t>교재몰</a:t>
            </a:r>
            <a:r>
              <a:rPr lang="en-US" altLang="ko-KR" b="1" dirty="0"/>
              <a:t> &gt;</a:t>
            </a:r>
            <a:r>
              <a:rPr lang="ko-KR" altLang="en-US" b="1" dirty="0"/>
              <a:t> 장바구니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804572"/>
              </p:ext>
            </p:extLst>
          </p:nvPr>
        </p:nvGraphicFramePr>
        <p:xfrm>
          <a:off x="7536579" y="757805"/>
          <a:ext cx="2313224" cy="3415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장바구니 화면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교재를 담으면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얼럿창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없이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장바구니가 위로 보여지게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https://eduon.com/bookstore/main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5925108" y="1898784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74DF96-38AA-4250-A601-FC6C78834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80" y="3147361"/>
            <a:ext cx="6609184" cy="140995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2F75B05-F82B-41D1-A1AD-0B5342498351}"/>
              </a:ext>
            </a:extLst>
          </p:cNvPr>
          <p:cNvSpPr/>
          <p:nvPr/>
        </p:nvSpPr>
        <p:spPr bwMode="auto">
          <a:xfrm>
            <a:off x="6124471" y="3201159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518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8D1BB9D-6C4A-4322-B58B-D0DC8DD0D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1" y="1772816"/>
            <a:ext cx="6316870" cy="43530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전체 강좌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평생교육 </a:t>
            </a:r>
            <a:r>
              <a:rPr lang="en-US" altLang="ko-KR" b="1" dirty="0"/>
              <a:t>&gt; </a:t>
            </a:r>
            <a:r>
              <a:rPr lang="ko-KR" altLang="en-US" b="1" dirty="0"/>
              <a:t>전체 강좌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677792"/>
              </p:ext>
            </p:extLst>
          </p:nvPr>
        </p:nvGraphicFramePr>
        <p:xfrm>
          <a:off x="7536579" y="757805"/>
          <a:ext cx="2313224" cy="3293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사이드 메뉴 추가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메뉴 클릭하면 해당 강좌 목록만 보여지게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https://eduon.com/courses/search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346883" y="1988840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257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941F81-DE57-40A9-A655-70F9F558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03" y="909317"/>
            <a:ext cx="5864644" cy="5733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전체 강좌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평생교육 </a:t>
            </a:r>
            <a:r>
              <a:rPr lang="en-US" altLang="ko-KR" b="1" dirty="0"/>
              <a:t>&gt; </a:t>
            </a:r>
            <a:r>
              <a:rPr lang="ko-KR" altLang="en-US" b="1" dirty="0"/>
              <a:t>전체 강좌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04393"/>
              </p:ext>
            </p:extLst>
          </p:nvPr>
        </p:nvGraphicFramePr>
        <p:xfrm>
          <a:off x="7536579" y="757805"/>
          <a:ext cx="2313224" cy="317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메뉴 밑에 바로 강의 내용 보여지게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https://eduon.com/courses/lectureInfo/102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920552" y="808958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590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공지사항</a:t>
            </a: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학습지원센터 </a:t>
            </a:r>
            <a:r>
              <a:rPr lang="en-US" altLang="ko-KR" b="1" dirty="0"/>
              <a:t>&gt; </a:t>
            </a:r>
            <a:r>
              <a:rPr lang="ko-KR" altLang="en-US" b="1" dirty="0"/>
              <a:t>공지사항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644852"/>
              </p:ext>
            </p:extLst>
          </p:nvPr>
        </p:nvGraphicFramePr>
        <p:xfrm>
          <a:off x="7536579" y="757805"/>
          <a:ext cx="2313224" cy="3094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 화면과 동일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https://eduon.com/support/notice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749816" y="1052736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76910-4C17-4212-A400-A25F09B8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16" y="1556792"/>
            <a:ext cx="562934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6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65A855-0E2B-4A13-A4E8-E484D206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313766"/>
            <a:ext cx="5980952" cy="42952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/>
              <a:t>1:1 </a:t>
            </a:r>
            <a:r>
              <a:rPr lang="ko-KR" altLang="en-US" b="1" dirty="0"/>
              <a:t>상담 게시판</a:t>
            </a: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학습지원센터 </a:t>
            </a:r>
            <a:r>
              <a:rPr lang="en-US" altLang="ko-KR" b="1" dirty="0"/>
              <a:t>&gt; 1:1 </a:t>
            </a:r>
            <a:r>
              <a:rPr lang="ko-KR" altLang="en-US" b="1" dirty="0"/>
              <a:t>상담 게시판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328168"/>
              </p:ext>
            </p:extLst>
          </p:nvPr>
        </p:nvGraphicFramePr>
        <p:xfrm>
          <a:off x="7536579" y="757805"/>
          <a:ext cx="2313224" cy="3094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 화면과 동일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글쓰기 버튼 추가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https://eduon.com/support/counsel/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5925108" y="1530207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863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입금</a:t>
            </a:r>
            <a:r>
              <a:rPr lang="en-US" altLang="ko-KR" b="1" dirty="0"/>
              <a:t>/</a:t>
            </a:r>
            <a:r>
              <a:rPr lang="ko-KR" altLang="en-US" b="1" dirty="0"/>
              <a:t>결제 문의</a:t>
            </a: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학습지원센터 </a:t>
            </a:r>
            <a:r>
              <a:rPr lang="en-US" altLang="ko-KR" b="1" dirty="0"/>
              <a:t>&gt; </a:t>
            </a:r>
            <a:r>
              <a:rPr lang="ko-KR" altLang="en-US" b="1" dirty="0"/>
              <a:t>입금</a:t>
            </a:r>
            <a:r>
              <a:rPr lang="en-US" altLang="ko-KR" b="1" dirty="0"/>
              <a:t>/</a:t>
            </a:r>
            <a:r>
              <a:rPr lang="ko-KR" altLang="en-US" b="1" dirty="0"/>
              <a:t>결제 문의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570526"/>
              </p:ext>
            </p:extLst>
          </p:nvPr>
        </p:nvGraphicFramePr>
        <p:xfrm>
          <a:off x="7536579" y="757805"/>
          <a:ext cx="2313224" cy="3094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 화면과 동일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글쓰기 버튼 추가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https://eduon.com/support/account/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C8B815-D1D1-4E96-8B48-308376D1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16" y="1650545"/>
            <a:ext cx="6104762" cy="412380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6033120" y="1683241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589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C91F6C-A433-4A97-A9E7-AF6DF64C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91" y="1196752"/>
            <a:ext cx="7104762" cy="46761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동영상 재생 문의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학습지원센터 </a:t>
            </a:r>
            <a:r>
              <a:rPr lang="en-US" altLang="ko-KR" b="1" dirty="0"/>
              <a:t>&gt; </a:t>
            </a:r>
            <a:r>
              <a:rPr lang="ko-KR" altLang="en-US" b="1" dirty="0"/>
              <a:t>동영상 재생 문의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249351"/>
              </p:ext>
            </p:extLst>
          </p:nvPr>
        </p:nvGraphicFramePr>
        <p:xfrm>
          <a:off x="7536579" y="757805"/>
          <a:ext cx="2313224" cy="3094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 화면과 동일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글쓰기 버튼 추가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https://eduon.com/support/movie/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6465168" y="1184247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912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454462-3F9F-4B78-8CB6-803654FD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1184247"/>
            <a:ext cx="7038095" cy="480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/>
              <a:t>공동구매 신청</a:t>
            </a: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학습지원센터 </a:t>
            </a:r>
            <a:r>
              <a:rPr lang="en-US" altLang="ko-KR" b="1" dirty="0"/>
              <a:t>&gt; </a:t>
            </a:r>
            <a:r>
              <a:rPr lang="ko-KR" altLang="en-US" b="1" dirty="0"/>
              <a:t>공동구매 신청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7730"/>
              </p:ext>
            </p:extLst>
          </p:nvPr>
        </p:nvGraphicFramePr>
        <p:xfrm>
          <a:off x="7536579" y="757805"/>
          <a:ext cx="2313224" cy="317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 화면과 동일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글쓰기 버튼 추가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https://eduon.com/support/groupPurchase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6465168" y="1184247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1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2">
            <a:extLst>
              <a:ext uri="{FF2B5EF4-FFF2-40B4-BE49-F238E27FC236}">
                <a16:creationId xmlns:a16="http://schemas.microsoft.com/office/drawing/2014/main" id="{207E671D-C44D-4DFE-8B54-04A505E36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18" y="830490"/>
            <a:ext cx="80633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1200" b="1" dirty="0">
                <a:ea typeface="맑은 고딕" pitchFamily="50" charset="-127"/>
              </a:rPr>
              <a:t>메인 여백 </a:t>
            </a:r>
            <a:r>
              <a:rPr kumimoji="0" lang="en-US" altLang="ko-KR" sz="1200" b="1" dirty="0">
                <a:ea typeface="맑은 고딕" pitchFamily="50" charset="-127"/>
              </a:rPr>
              <a:t>90px</a:t>
            </a:r>
            <a:endParaRPr kumimoji="0" lang="en-US" altLang="ko-KR" sz="1200" dirty="0"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DFCDEC-A4FE-4255-982F-AD9377E5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3679884"/>
            <a:ext cx="3567442" cy="2809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8D437F-D595-4620-B72B-FDB13511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085420"/>
            <a:ext cx="4697382" cy="19928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CD29A9-946C-41E9-8FCB-2C26AE39B632}"/>
              </a:ext>
            </a:extLst>
          </p:cNvPr>
          <p:cNvSpPr txBox="1"/>
          <p:nvPr/>
        </p:nvSpPr>
        <p:spPr>
          <a:xfrm>
            <a:off x="488504" y="3436943"/>
            <a:ext cx="4955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kumimoji="0" lang="ko-KR" altLang="en-US" sz="1200" b="1" dirty="0">
                <a:ea typeface="맑은 고딕" pitchFamily="50" charset="-127"/>
              </a:rPr>
              <a:t>나머지 페이지 상</a:t>
            </a:r>
            <a:r>
              <a:rPr kumimoji="0" lang="en-US" altLang="ko-KR" sz="1200" b="1" dirty="0">
                <a:ea typeface="맑은 고딕" pitchFamily="50" charset="-127"/>
              </a:rPr>
              <a:t>,</a:t>
            </a:r>
            <a:r>
              <a:rPr kumimoji="0" lang="ko-KR" altLang="en-US" sz="1200" b="1" dirty="0">
                <a:ea typeface="맑은 고딕" pitchFamily="50" charset="-127"/>
              </a:rPr>
              <a:t>하단 여백 </a:t>
            </a:r>
            <a:r>
              <a:rPr kumimoji="0" lang="en-US" altLang="ko-KR" sz="1200" b="1" dirty="0">
                <a:ea typeface="맑은 고딕" pitchFamily="50" charset="-127"/>
              </a:rPr>
              <a:t>120px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A9A50-86E4-496E-BD40-6A10355DB128}"/>
              </a:ext>
            </a:extLst>
          </p:cNvPr>
          <p:cNvSpPr txBox="1"/>
          <p:nvPr/>
        </p:nvSpPr>
        <p:spPr>
          <a:xfrm>
            <a:off x="4477372" y="3407813"/>
            <a:ext cx="234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kumimoji="0" lang="ko-KR" altLang="en-US" sz="1200" b="1" dirty="0">
                <a:ea typeface="맑은 고딕" pitchFamily="50" charset="-127"/>
              </a:rPr>
              <a:t>폰트 </a:t>
            </a:r>
            <a:r>
              <a:rPr kumimoji="0" lang="en-US" altLang="ko-KR" sz="1200" b="1" dirty="0">
                <a:ea typeface="맑은 고딕" pitchFamily="50" charset="-127"/>
              </a:rPr>
              <a:t>: </a:t>
            </a:r>
            <a:r>
              <a:rPr kumimoji="0" lang="en-US" altLang="ko-KR" sz="1200" b="1" dirty="0" err="1">
                <a:ea typeface="맑은 고딕" pitchFamily="50" charset="-127"/>
              </a:rPr>
              <a:t>pretendard</a:t>
            </a:r>
            <a:endParaRPr kumimoji="0" lang="en-US" altLang="ko-KR" sz="1200" b="1" dirty="0">
              <a:ea typeface="맑은 고딕" pitchFamily="50" charset="-127"/>
            </a:endParaRPr>
          </a:p>
          <a:p>
            <a:pPr eaLnBrk="1" hangingPunct="1"/>
            <a:r>
              <a:rPr kumimoji="0" lang="en-US" altLang="ko-KR" sz="1200" b="1" dirty="0">
                <a:ea typeface="맑은 고딕" pitchFamily="50" charset="-127"/>
              </a:rPr>
              <a:t>https://cactus.tistory.com/306</a:t>
            </a:r>
          </a:p>
        </p:txBody>
      </p:sp>
    </p:spTree>
    <p:extLst>
      <p:ext uri="{BB962C8B-B14F-4D97-AF65-F5344CB8AC3E}">
        <p14:creationId xmlns:p14="http://schemas.microsoft.com/office/powerpoint/2010/main" val="1543440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276D29-0E4E-41B3-BB68-6E05ECFF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72" y="1184247"/>
            <a:ext cx="7000000" cy="49238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/>
              <a:t>FAQ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학습지원센터 </a:t>
            </a:r>
            <a:r>
              <a:rPr lang="en-US" altLang="ko-KR" b="1" dirty="0"/>
              <a:t>&gt; FAQ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001934"/>
              </p:ext>
            </p:extLst>
          </p:nvPr>
        </p:nvGraphicFramePr>
        <p:xfrm>
          <a:off x="7536579" y="757805"/>
          <a:ext cx="2313224" cy="3094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 화면과 동일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https://eduon.com/support/faq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488504" y="1083888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692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F67D99-4609-4C21-B074-25A2F3CF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29" y="1412776"/>
            <a:ext cx="7114286" cy="47428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/>
              <a:t>FAQ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학습지원센터 </a:t>
            </a:r>
            <a:r>
              <a:rPr lang="en-US" altLang="ko-KR" b="1" dirty="0"/>
              <a:t>&gt; FAQ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54052"/>
              </p:ext>
            </p:extLst>
          </p:nvPr>
        </p:nvGraphicFramePr>
        <p:xfrm>
          <a:off x="7536579" y="757805"/>
          <a:ext cx="2313224" cy="3094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 화면과 동일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https://eduon.com/support/software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488504" y="1083888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15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A323C5-E7CA-4788-A0FF-0FE21998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03" y="672745"/>
            <a:ext cx="5459228" cy="223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푸터</a:t>
            </a:r>
            <a:r>
              <a:rPr lang="ko-KR" altLang="en-US" b="1" dirty="0"/>
              <a:t> 메뉴 페이지</a:t>
            </a: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학습지원센터 </a:t>
            </a:r>
            <a:r>
              <a:rPr lang="en-US" altLang="ko-KR" b="1" dirty="0"/>
              <a:t>&gt; </a:t>
            </a:r>
            <a:r>
              <a:rPr lang="ko-KR" altLang="en-US" b="1" dirty="0" err="1"/>
              <a:t>푸터</a:t>
            </a:r>
            <a:r>
              <a:rPr lang="ko-KR" altLang="en-US" b="1" dirty="0"/>
              <a:t> 메뉴 페이지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660879"/>
              </p:ext>
            </p:extLst>
          </p:nvPr>
        </p:nvGraphicFramePr>
        <p:xfrm>
          <a:off x="7536579" y="757805"/>
          <a:ext cx="2313224" cy="340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메뉴 클릭 시 해당 페이지로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사이트 이용약관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https://eduon.com/policy/service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 취급방침</a:t>
                      </a:r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r>
                        <a:rPr lang="en-US" altLang="ko-KR" sz="8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https://eduon.com/policy/privacy</a:t>
                      </a: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 무단수집 거부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https://eduon.com/policy/email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제휴문의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https://eduon.com/partnership/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1568624" y="2407441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6E2CEA-B0D4-46A6-945E-CA67EA801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647" y="2758085"/>
            <a:ext cx="4400360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1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AA5E097-B851-4607-A9E9-A1EAD862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6" y="1895875"/>
            <a:ext cx="5820890" cy="3066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16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푸터</a:t>
            </a:r>
            <a:r>
              <a:rPr lang="ko-KR" altLang="en-US" b="1" dirty="0"/>
              <a:t> 메뉴 페이지</a:t>
            </a: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학습지원센터 </a:t>
            </a:r>
            <a:r>
              <a:rPr lang="en-US" altLang="ko-KR" b="1" dirty="0"/>
              <a:t>&gt; </a:t>
            </a:r>
            <a:r>
              <a:rPr lang="ko-KR" altLang="en-US" b="1" dirty="0" err="1"/>
              <a:t>푸터</a:t>
            </a:r>
            <a:r>
              <a:rPr lang="ko-KR" altLang="en-US" b="1" dirty="0"/>
              <a:t> 메뉴 페이지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124604"/>
              </p:ext>
            </p:extLst>
          </p:nvPr>
        </p:nvGraphicFramePr>
        <p:xfrm>
          <a:off x="7536579" y="757805"/>
          <a:ext cx="2313224" cy="3249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밑줄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링크 때문에 밑줄 보임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밑줄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밑줄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링크 때문에 밑줄 보임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E8D083C-ABE6-42DE-808D-83718983FC22}"/>
              </a:ext>
            </a:extLst>
          </p:cNvPr>
          <p:cNvSpPr/>
          <p:nvPr/>
        </p:nvSpPr>
        <p:spPr bwMode="auto">
          <a:xfrm>
            <a:off x="1640632" y="3929743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56834E1-53C1-469B-9134-0B0788F238DD}"/>
              </a:ext>
            </a:extLst>
          </p:cNvPr>
          <p:cNvSpPr/>
          <p:nvPr/>
        </p:nvSpPr>
        <p:spPr bwMode="auto">
          <a:xfrm>
            <a:off x="4268924" y="3941139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9DCD13A-C06D-4CE4-B295-7573B95C47D9}"/>
              </a:ext>
            </a:extLst>
          </p:cNvPr>
          <p:cNvSpPr/>
          <p:nvPr/>
        </p:nvSpPr>
        <p:spPr bwMode="auto">
          <a:xfrm>
            <a:off x="4468287" y="2455624"/>
            <a:ext cx="199363" cy="200717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678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공통부분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 </a:t>
            </a:r>
            <a:r>
              <a:rPr lang="ko-KR" altLang="en-US" b="1" dirty="0"/>
              <a:t>공통부분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81400"/>
              </p:ext>
            </p:extLst>
          </p:nvPr>
        </p:nvGraphicFramePr>
        <p:xfrm>
          <a:off x="7536579" y="757805"/>
          <a:ext cx="2313224" cy="3523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띠 메뉴 부분 </a:t>
                      </a:r>
                      <a:r>
                        <a:rPr lang="ko-KR" altLang="en-US" sz="800" b="0" dirty="0" err="1">
                          <a:solidFill>
                            <a:srgbClr val="3366FF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픽스</a:t>
                      </a:r>
                      <a:endParaRPr lang="en-US" altLang="ko-KR" sz="800" b="0" dirty="0">
                        <a:solidFill>
                          <a:srgbClr val="3366FF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페이지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타이틀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검색바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추가되고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하단은 기존과 동일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 파일처럼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3AE9281-CDC0-42F9-859F-FBFA375C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7" y="908720"/>
            <a:ext cx="5601072" cy="2075444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7654A5DC-20CC-4C77-BB44-90A6FC1A98DC}"/>
              </a:ext>
            </a:extLst>
          </p:cNvPr>
          <p:cNvSpPr/>
          <p:nvPr/>
        </p:nvSpPr>
        <p:spPr bwMode="auto">
          <a:xfrm>
            <a:off x="674531" y="2458675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C48BB40-F425-4AE4-B56D-91542213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1" y="3380894"/>
            <a:ext cx="3509711" cy="269117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9104E9E-5437-4D9D-8D1D-45F7447200DA}"/>
              </a:ext>
            </a:extLst>
          </p:cNvPr>
          <p:cNvSpPr/>
          <p:nvPr/>
        </p:nvSpPr>
        <p:spPr bwMode="auto">
          <a:xfrm>
            <a:off x="314760" y="4869160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7D5F9A5-DB36-40C9-8305-4DC1FAF8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892" y="3380894"/>
            <a:ext cx="3509711" cy="2784670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9E1257E0-FF93-4B46-8691-F9DC5C9CF64E}"/>
              </a:ext>
            </a:extLst>
          </p:cNvPr>
          <p:cNvSpPr/>
          <p:nvPr/>
        </p:nvSpPr>
        <p:spPr bwMode="auto">
          <a:xfrm>
            <a:off x="3800872" y="4613675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32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A2DB7-14C6-44A2-A0F2-9DFF0A1D5A1E}"/>
              </a:ext>
            </a:extLst>
          </p:cNvPr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C6B63-A6C0-4CA4-9CD9-0A714F873AEB}"/>
              </a:ext>
            </a:extLst>
          </p:cNvPr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 </a:t>
            </a:r>
            <a:r>
              <a:rPr lang="ko-KR" altLang="en-US" b="1" dirty="0"/>
              <a:t>공통부분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9FB669-C419-44CC-9D79-06706DFE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325706"/>
            <a:ext cx="5616624" cy="467381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C752A8D-E0FD-44D6-9F85-2764D2C72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00837"/>
              </p:ext>
            </p:extLst>
          </p:nvPr>
        </p:nvGraphicFramePr>
        <p:xfrm>
          <a:off x="7536579" y="757805"/>
          <a:ext cx="2313224" cy="3401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기존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사이트의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컨텐츠영역은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1130px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가로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1200px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으로 전체적으로 변경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743F1F-BEF7-4D18-A86B-E445E70AE486}"/>
              </a:ext>
            </a:extLst>
          </p:cNvPr>
          <p:cNvSpPr txBox="1"/>
          <p:nvPr/>
        </p:nvSpPr>
        <p:spPr>
          <a:xfrm>
            <a:off x="453061" y="858481"/>
            <a:ext cx="6586705" cy="24620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영역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C69439-5DBB-4E75-9207-0716A60140D9}"/>
              </a:ext>
            </a:extLst>
          </p:cNvPr>
          <p:cNvSpPr/>
          <p:nvPr/>
        </p:nvSpPr>
        <p:spPr bwMode="auto">
          <a:xfrm>
            <a:off x="2000672" y="2420888"/>
            <a:ext cx="2754379" cy="2016224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컨텐츠영역</a:t>
            </a:r>
            <a:endParaRPr kumimoji="1" lang="en-US" altLang="ko-KR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가로 </a:t>
            </a: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1200</a:t>
            </a:r>
            <a:r>
              <a:rPr lang="en-US" altLang="ko-KR" b="1" dirty="0">
                <a:solidFill>
                  <a:schemeClr val="bg1"/>
                </a:solidFill>
              </a:rPr>
              <a:t>px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57A8D4A-7A48-48C3-8BEA-95A46F36B3CD}"/>
              </a:ext>
            </a:extLst>
          </p:cNvPr>
          <p:cNvSpPr/>
          <p:nvPr/>
        </p:nvSpPr>
        <p:spPr bwMode="auto">
          <a:xfrm>
            <a:off x="1918415" y="2388298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39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0FA0AE-075C-424A-BE8B-91A0A0B6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122354"/>
            <a:ext cx="5916766" cy="24530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5A2EB9-4909-4377-88A1-B5CACD956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2" y="3972977"/>
            <a:ext cx="5916766" cy="21114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3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공통부분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 </a:t>
            </a:r>
            <a:r>
              <a:rPr lang="ko-KR" altLang="en-US" b="1" dirty="0"/>
              <a:t>상단 메뉴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4454"/>
              </p:ext>
            </p:extLst>
          </p:nvPr>
        </p:nvGraphicFramePr>
        <p:xfrm>
          <a:off x="7536579" y="757805"/>
          <a:ext cx="2313224" cy="3601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부분 모션 하단 참고 사이트처럼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띠 부분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5"/>
                        </a:rPr>
                        <a:t>https://smartzzang.com/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메뉴 내려오는 부분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  <a:hlinkClick r:id="rId6"/>
                        </a:rPr>
                        <a:t>https://www.hanafind.com/insuretech-service/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7654A5DC-20CC-4C77-BB44-90A6FC1A98DC}"/>
              </a:ext>
            </a:extLst>
          </p:cNvPr>
          <p:cNvSpPr/>
          <p:nvPr/>
        </p:nvSpPr>
        <p:spPr bwMode="auto">
          <a:xfrm>
            <a:off x="2000672" y="1355767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1DEBE9-8ACD-4509-97E6-1C8EE1E2B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8784" y="3874250"/>
            <a:ext cx="4176464" cy="22102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D4BF5C3-C774-42E7-80C1-0B6FB688839E}"/>
              </a:ext>
            </a:extLst>
          </p:cNvPr>
          <p:cNvSpPr/>
          <p:nvPr/>
        </p:nvSpPr>
        <p:spPr bwMode="auto">
          <a:xfrm>
            <a:off x="1136576" y="3974793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8FD5673-9619-4727-AD5B-45B8372128B1}"/>
              </a:ext>
            </a:extLst>
          </p:cNvPr>
          <p:cNvSpPr/>
          <p:nvPr/>
        </p:nvSpPr>
        <p:spPr bwMode="auto">
          <a:xfrm>
            <a:off x="3076598" y="4340642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B2E9C57-2E5F-418D-B35B-52437DB840F1}"/>
              </a:ext>
            </a:extLst>
          </p:cNvPr>
          <p:cNvCxnSpPr/>
          <p:nvPr/>
        </p:nvCxnSpPr>
        <p:spPr bwMode="auto">
          <a:xfrm>
            <a:off x="200472" y="3645024"/>
            <a:ext cx="71287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414C0A-36E9-4F9C-AFE3-95B01C86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579" y="851018"/>
            <a:ext cx="1540539" cy="6017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1F0A1A-D932-47D4-8F25-BA5EB024D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4" y="1732594"/>
            <a:ext cx="7257256" cy="20101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3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공통부분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r>
              <a:rPr lang="ko-KR" altLang="en-US" b="1" dirty="0"/>
              <a:t> </a:t>
            </a:r>
            <a:r>
              <a:rPr lang="en-US" altLang="ko-KR" b="1" dirty="0"/>
              <a:t>&gt; </a:t>
            </a:r>
            <a:r>
              <a:rPr lang="ko-KR" altLang="en-US" b="1" dirty="0"/>
              <a:t>상단 메뉴 </a:t>
            </a:r>
            <a:r>
              <a:rPr lang="en-US" altLang="ko-KR" b="1" dirty="0"/>
              <a:t>&gt; </a:t>
            </a:r>
            <a:r>
              <a:rPr lang="ko-KR" altLang="en-US" b="1" dirty="0"/>
              <a:t>개인화영역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/>
        </p:nvGraphicFramePr>
        <p:xfrm>
          <a:off x="7536579" y="757805"/>
          <a:ext cx="2313224" cy="3401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하면 해당 메뉴 보여지게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쪽지함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쪽지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왔을때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채워진 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안왔을때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빈 회색 테두리 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7654A5DC-20CC-4C77-BB44-90A6FC1A98DC}"/>
              </a:ext>
            </a:extLst>
          </p:cNvPr>
          <p:cNvSpPr/>
          <p:nvPr/>
        </p:nvSpPr>
        <p:spPr bwMode="auto">
          <a:xfrm>
            <a:off x="5842851" y="729502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6623D7-2891-4B29-A886-088DECF27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07" y="1240667"/>
            <a:ext cx="454282" cy="4242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7D0A82-115E-4076-A667-15DC18041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489" y="3218969"/>
            <a:ext cx="1447619" cy="838095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7389C0B1-8548-47E3-A4DC-48DB6DDD87D9}"/>
              </a:ext>
            </a:extLst>
          </p:cNvPr>
          <p:cNvSpPr/>
          <p:nvPr/>
        </p:nvSpPr>
        <p:spPr bwMode="auto">
          <a:xfrm>
            <a:off x="6917770" y="1633536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232FF-C7DD-46B2-BD46-9CB6BA8339DD}"/>
              </a:ext>
            </a:extLst>
          </p:cNvPr>
          <p:cNvSpPr txBox="1"/>
          <p:nvPr/>
        </p:nvSpPr>
        <p:spPr>
          <a:xfrm>
            <a:off x="6191065" y="3008623"/>
            <a:ext cx="1656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쪽지함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652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DB09A6-CE02-4778-83E7-8DB06DAA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03" y="836712"/>
            <a:ext cx="5803433" cy="53426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32497" y="53170"/>
            <a:ext cx="75557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en-US" altLang="ko-KR" b="1" dirty="0">
                <a:solidFill>
                  <a:prstClr val="black"/>
                </a:solidFill>
              </a:rPr>
              <a:t>2021.9.28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9392" y="286584"/>
            <a:ext cx="699120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 defTabSz="914241"/>
            <a:r>
              <a:rPr lang="en-US" altLang="ko-KR" b="1" dirty="0">
                <a:solidFill>
                  <a:prstClr val="black"/>
                </a:solidFill>
              </a:rPr>
              <a:t>3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4403" y="61879"/>
            <a:ext cx="2916469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>
                <a:solidFill>
                  <a:prstClr val="black"/>
                </a:solidFill>
              </a:rPr>
              <a:t>에듀온</a:t>
            </a:r>
            <a:r>
              <a:rPr lang="ko-KR" altLang="en-US" b="1" dirty="0">
                <a:solidFill>
                  <a:prstClr val="black"/>
                </a:solidFill>
              </a:rPr>
              <a:t> 사이트 개편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0" y="62260"/>
            <a:ext cx="1944216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>
                <a:solidFill>
                  <a:prstClr val="black"/>
                </a:solidFill>
              </a:rPr>
              <a:t>공통부분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4403" y="295292"/>
            <a:ext cx="6586705" cy="21542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914241"/>
            <a:r>
              <a:rPr lang="ko-KR" altLang="en-US" b="1" dirty="0" err="1"/>
              <a:t>에듀온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0791ED-551C-4A00-A1C0-98DD2F50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79043"/>
              </p:ext>
            </p:extLst>
          </p:nvPr>
        </p:nvGraphicFramePr>
        <p:xfrm>
          <a:off x="7536579" y="757805"/>
          <a:ext cx="2313224" cy="320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4202059251"/>
                    </a:ext>
                  </a:extLst>
                </a:gridCol>
                <a:gridCol w="2025192">
                  <a:extLst>
                    <a:ext uri="{9D8B030D-6E8A-4147-A177-3AD203B41FA5}">
                      <a16:colId xmlns:a16="http://schemas.microsoft.com/office/drawing/2014/main" val="1347584252"/>
                    </a:ext>
                  </a:extLst>
                </a:gridCol>
              </a:tblGrid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띠 메뉴 부분 없이 하단에 내용 추가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65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56737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07841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103330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72164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960362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7359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92018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9429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https://eduon.com/myClass/progressLecture</a:t>
                      </a: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864785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86031"/>
                  </a:ext>
                </a:extLst>
              </a:tr>
              <a:tr h="257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1" marR="914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237478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7654A5DC-20CC-4C77-BB44-90A6FC1A98DC}"/>
              </a:ext>
            </a:extLst>
          </p:cNvPr>
          <p:cNvSpPr/>
          <p:nvPr/>
        </p:nvSpPr>
        <p:spPr bwMode="auto">
          <a:xfrm>
            <a:off x="2072680" y="1844824"/>
            <a:ext cx="164513" cy="159554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kumimoji="1" lang="ko-KR" altLang="en-US" sz="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23383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solidFill>
            <a:schemeClr val="bg1">
              <a:lumMod val="65000"/>
            </a:schemeClr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anose="020B0600000101010101" pitchFamily="50" charset="-127"/>
            <a:ea typeface="돋움" panose="020B0600000101010101" pitchFamily="50" charset="-127"/>
          </a:defRPr>
        </a:defPPr>
      </a:lstStyle>
    </a:spDef>
    <a:lnDef>
      <a:spPr bwMode="auto">
        <a:noFill/>
        <a:ln w="15875">
          <a:solidFill>
            <a:srgbClr val="FF0000"/>
          </a:solidFill>
          <a:tailEnd type="arrow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solidFill>
            <a:schemeClr val="bg1">
              <a:lumMod val="65000"/>
            </a:schemeClr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anose="020B0600000101010101" pitchFamily="50" charset="-127"/>
            <a:ea typeface="돋움" panose="020B0600000101010101" pitchFamily="50" charset="-127"/>
          </a:defRPr>
        </a:defPPr>
      </a:lstStyle>
    </a:spDef>
    <a:lnDef>
      <a:spPr bwMode="auto">
        <a:noFill/>
        <a:ln w="15875">
          <a:solidFill>
            <a:srgbClr val="FF0000"/>
          </a:solidFill>
          <a:tailEnd type="arrow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35035</TotalTime>
  <Words>3240</Words>
  <Application>Microsoft Office PowerPoint</Application>
  <PresentationFormat>A4 용지(210x297mm)</PresentationFormat>
  <Paragraphs>1020</Paragraphs>
  <Slides>43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Noto Sans KR</vt:lpstr>
      <vt:lpstr>굴림</vt:lpstr>
      <vt:lpstr>돋움</vt:lpstr>
      <vt:lpstr>맑은 고딕</vt:lpstr>
      <vt:lpstr>맑은 고딕</vt:lpstr>
      <vt:lpstr>Arial</vt:lpstr>
      <vt:lpstr>Verdana</vt:lpstr>
      <vt:lpstr>1_기본 디자인</vt:lpstr>
      <vt:lpstr>2_기본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Simplex Internet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장영옥</dc:creator>
  <cp:lastModifiedBy>SJedu_Designer2</cp:lastModifiedBy>
  <cp:revision>3240</cp:revision>
  <cp:lastPrinted>2013-06-03T09:14:18Z</cp:lastPrinted>
  <dcterms:created xsi:type="dcterms:W3CDTF">2006-10-11T06:28:35Z</dcterms:created>
  <dcterms:modified xsi:type="dcterms:W3CDTF">2021-11-12T05:53:09Z</dcterms:modified>
</cp:coreProperties>
</file>